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307" r:id="rId14"/>
    <p:sldId id="270" r:id="rId15"/>
    <p:sldId id="271" r:id="rId16"/>
    <p:sldId id="272" r:id="rId17"/>
    <p:sldId id="306" r:id="rId18"/>
    <p:sldId id="274" r:id="rId19"/>
    <p:sldId id="275" r:id="rId20"/>
    <p:sldId id="276" r:id="rId21"/>
    <p:sldId id="277" r:id="rId22"/>
    <p:sldId id="278" r:id="rId23"/>
    <p:sldId id="279" r:id="rId24"/>
    <p:sldId id="310" r:id="rId25"/>
    <p:sldId id="311"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94660"/>
  </p:normalViewPr>
  <p:slideViewPr>
    <p:cSldViewPr snapToGrid="0">
      <p:cViewPr varScale="1">
        <p:scale>
          <a:sx n="59" d="100"/>
          <a:sy n="59" d="100"/>
        </p:scale>
        <p:origin x="90" y="3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5.w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849" y="3344963"/>
            <a:ext cx="4926079" cy="1676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p:nvPr/>
        </p:nvPicPr>
        <p:blipFill>
          <a:blip r:embed="rId3"/>
          <a:stretch>
            <a:fillRect/>
          </a:stretch>
        </p:blipFill>
        <p:spPr>
          <a:xfrm>
            <a:off x="6724848" y="1117486"/>
            <a:ext cx="5121661" cy="1512168"/>
          </a:xfrm>
          <a:prstGeom prst="rect">
            <a:avLst/>
          </a:prstGeom>
        </p:spPr>
      </p:pic>
      <p:sp>
        <p:nvSpPr>
          <p:cNvPr id="10" name="TextBox 9"/>
          <p:cNvSpPr txBox="1"/>
          <p:nvPr/>
        </p:nvSpPr>
        <p:spPr>
          <a:xfrm>
            <a:off x="335361" y="332656"/>
            <a:ext cx="4551857" cy="1077218"/>
          </a:xfrm>
          <a:prstGeom prst="rect">
            <a:avLst/>
          </a:prstGeom>
          <a:noFill/>
        </p:spPr>
        <p:txBody>
          <a:bodyPr wrap="square" rtlCol="0">
            <a:spAutoFit/>
          </a:bodyPr>
          <a:lstStyle/>
          <a:p>
            <a:r>
              <a:rPr lang="fr-FR" sz="3200" b="0" i="0" u="none" strike="noStrike" kern="1200" baseline="0" dirty="0" smtClean="0">
                <a:solidFill>
                  <a:schemeClr val="tx1"/>
                </a:solidFill>
                <a:latin typeface="+mn-lt"/>
                <a:ea typeface="+mn-ea"/>
                <a:cs typeface="+mn-cs"/>
              </a:rPr>
              <a:t>Soumettre une facture via le portail Tungsten</a:t>
            </a:r>
            <a:endParaRPr lang="en-GB" sz="3200" dirty="0">
              <a:latin typeface="+mj-lt"/>
              <a:cs typeface="Kokila" panose="020B0604020202020204" pitchFamily="34" charset="0"/>
            </a:endParaRPr>
          </a:p>
        </p:txBody>
      </p:sp>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88841"/>
            <a:ext cx="6192011" cy="3058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6724848" y="2852936"/>
            <a:ext cx="3316998" cy="369332"/>
          </a:xfrm>
          <a:prstGeom prst="rect">
            <a:avLst/>
          </a:prstGeom>
          <a:noFill/>
        </p:spPr>
        <p:txBody>
          <a:bodyPr wrap="none" rtlCol="0">
            <a:spAutoFit/>
          </a:bodyPr>
          <a:lstStyle/>
          <a:p>
            <a:r>
              <a:rPr lang="fr-FR" sz="1800" b="0" i="0" u="none" strike="noStrike" kern="1200" baseline="0" dirty="0" smtClean="0">
                <a:solidFill>
                  <a:schemeClr val="tx1"/>
                </a:solidFill>
                <a:latin typeface="+mn-lt"/>
                <a:ea typeface="+mn-ea"/>
                <a:cs typeface="+mn-cs"/>
              </a:rPr>
              <a:t>Regardez vos factures plus tôt à...</a:t>
            </a:r>
            <a:endParaRPr lang="en-GB" dirty="0"/>
          </a:p>
        </p:txBody>
      </p:sp>
      <p:sp>
        <p:nvSpPr>
          <p:cNvPr id="13" name="TextBox 12"/>
          <p:cNvSpPr txBox="1"/>
          <p:nvPr/>
        </p:nvSpPr>
        <p:spPr>
          <a:xfrm>
            <a:off x="6514997" y="332657"/>
            <a:ext cx="4128631" cy="646331"/>
          </a:xfrm>
          <a:prstGeom prst="rect">
            <a:avLst/>
          </a:prstGeom>
          <a:noFill/>
        </p:spPr>
        <p:txBody>
          <a:bodyPr wrap="none" rtlCol="0">
            <a:spAutoFit/>
          </a:bodyPr>
          <a:lstStyle/>
          <a:p>
            <a:r>
              <a:rPr lang="fr-FR" sz="1800" b="0" i="0" u="none" strike="noStrike" kern="1200" baseline="0" dirty="0" smtClean="0">
                <a:solidFill>
                  <a:schemeClr val="tx1"/>
                </a:solidFill>
                <a:latin typeface="+mn-lt"/>
                <a:ea typeface="+mn-ea"/>
                <a:cs typeface="+mn-cs"/>
              </a:rPr>
              <a:t>Trouvez toutes nos informations à </a:t>
            </a:r>
          </a:p>
          <a:p>
            <a:r>
              <a:rPr lang="en-GB" sz="1600" dirty="0" smtClean="0">
                <a:solidFill>
                  <a:schemeClr val="tx2"/>
                </a:solidFill>
              </a:rPr>
              <a:t>http://www.tungsten-network.com/caterpillar</a:t>
            </a:r>
            <a:r>
              <a:rPr lang="en-GB" dirty="0" smtClean="0"/>
              <a:t>/</a:t>
            </a:r>
            <a:endParaRPr lang="en-GB"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105" y="5268416"/>
            <a:ext cx="47498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3691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36F81F7-7145-454C-9444-36FD29C6BA2A}" type="datetimeFigureOut">
              <a:rPr lang="en-GB" smtClean="0">
                <a:solidFill>
                  <a:prstClr val="black"/>
                </a:solidFill>
              </a:rPr>
              <a:pPr/>
              <a:t>29/04/2015</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GB" smtClean="0">
                <a:solidFill>
                  <a:prstClr val="black"/>
                </a:solidFill>
              </a:rPr>
              <a:t>Caterpillar: Confidential Green</a:t>
            </a:r>
            <a:endParaRPr lang="en-GB">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E557D2-A363-45D5-AF60-3C0812D2EA2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50486"/>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36F81F7-7145-454C-9444-36FD29C6BA2A}" type="datetimeFigureOut">
              <a:rPr lang="en-GB" smtClean="0">
                <a:solidFill>
                  <a:prstClr val="black"/>
                </a:solidFill>
              </a:rPr>
              <a:pPr/>
              <a:t>29/04/2015</a:t>
            </a:fld>
            <a:endParaRPr lang="en-GB">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r>
              <a:rPr lang="en-GB" smtClean="0">
                <a:solidFill>
                  <a:prstClr val="black"/>
                </a:solidFill>
              </a:rPr>
              <a:t>Caterpillar: Confidential Green</a:t>
            </a:r>
            <a:endParaRPr lang="en-GB">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1E557D2-A363-45D5-AF60-3C0812D2EA2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1394991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609600" y="6356355"/>
            <a:ext cx="2844800" cy="365125"/>
          </a:xfrm>
          <a:prstGeom prst="rect">
            <a:avLst/>
          </a:prstGeom>
        </p:spPr>
        <p:txBody>
          <a:bodyPr/>
          <a:lstStyle/>
          <a:p>
            <a:fld id="{436F81F7-7145-454C-9444-36FD29C6BA2A}" type="datetimeFigureOut">
              <a:rPr lang="en-GB">
                <a:solidFill>
                  <a:prstClr val="black"/>
                </a:solidFill>
              </a:rPr>
              <a:pPr/>
              <a:t>29/04/2015</a:t>
            </a:fld>
            <a:endParaRPr lang="en-GB">
              <a:solidFill>
                <a:prstClr val="black"/>
              </a:solidFill>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737600" y="6356355"/>
            <a:ext cx="2844800" cy="365125"/>
          </a:xfrm>
          <a:prstGeom prst="rect">
            <a:avLst/>
          </a:prstGeom>
        </p:spPr>
        <p:txBody>
          <a:bodyPr/>
          <a:lstStyle/>
          <a:p>
            <a:fld id="{11E557D2-A363-45D5-AF60-3C0812D2EA20}"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5696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749967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0445003"/>
      </p:ext>
    </p:extLst>
  </p:cSld>
  <p:clrMapOvr>
    <a:masterClrMapping/>
  </p:clrMapOvr>
  <p:timing>
    <p:tnLst>
      <p:par>
        <p:cTn id="1" dur="indefinite" restart="never" nodeType="tmRoot"/>
      </p:par>
    </p:tnLst>
  </p:timing>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1E557D2-A363-45D5-AF60-3C0812D2EA2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65268552"/>
      </p:ext>
    </p:extLst>
  </p:cSld>
  <p:clrMapOvr>
    <a:masterClrMapping/>
  </p:clrMapOvr>
  <p:timing>
    <p:tnLst>
      <p:par>
        <p:cTn id="1" dur="indefinite" restart="never" nodeType="tmRoot"/>
      </p:par>
    </p:tnLst>
  </p:timing>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34496956"/>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436F81F7-7145-454C-9444-36FD29C6BA2A}" type="datetimeFigureOut">
              <a:rPr lang="en-GB" smtClean="0">
                <a:solidFill>
                  <a:prstClr val="black"/>
                </a:solidFill>
              </a:rPr>
              <a:pPr/>
              <a:t>29/04/2015</a:t>
            </a:fld>
            <a:endParaRPr lang="en-GB">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11E557D2-A363-45D5-AF60-3C0812D2EA2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2644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436F81F7-7145-454C-9444-36FD29C6BA2A}" type="datetimeFigureOut">
              <a:rPr lang="en-GB" smtClean="0">
                <a:solidFill>
                  <a:prstClr val="black"/>
                </a:solidFill>
              </a:rPr>
              <a:pPr/>
              <a:t>29/04/2015</a:t>
            </a:fld>
            <a:endParaRPr lang="en-GB">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r>
              <a:rPr lang="en-GB" smtClean="0">
                <a:solidFill>
                  <a:prstClr val="black"/>
                </a:solidFill>
              </a:rPr>
              <a:t>Caterpillar: Confidential Green</a:t>
            </a:r>
            <a:endParaRPr lang="en-GB">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11E557D2-A363-45D5-AF60-3C0812D2EA2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45961445"/>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36F81F7-7145-454C-9444-36FD29C6BA2A}" type="datetimeFigureOut">
              <a:rPr lang="en-GB" smtClean="0">
                <a:solidFill>
                  <a:prstClr val="black"/>
                </a:solidFill>
              </a:rPr>
              <a:pPr/>
              <a:t>29/04/2015</a:t>
            </a:fld>
            <a:endParaRPr lang="en-GB">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GB" smtClean="0">
                <a:solidFill>
                  <a:prstClr val="black"/>
                </a:solidFill>
              </a:rPr>
              <a:t>Caterpillar: Confidential Green</a:t>
            </a:r>
            <a:endParaRPr lang="en-GB">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1E557D2-A363-45D5-AF60-3C0812D2EA2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37509171"/>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36F81F7-7145-454C-9444-36FD29C6BA2A}" type="datetimeFigureOut">
              <a:rPr lang="en-GB" smtClean="0">
                <a:solidFill>
                  <a:prstClr val="black"/>
                </a:solidFill>
              </a:rPr>
              <a:pPr/>
              <a:t>29/04/2015</a:t>
            </a:fld>
            <a:endParaRPr lang="en-GB">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r>
              <a:rPr lang="en-GB" smtClean="0">
                <a:solidFill>
                  <a:prstClr val="black"/>
                </a:solidFill>
              </a:rPr>
              <a:t>Caterpillar: Confidential Green</a:t>
            </a:r>
            <a:endParaRPr lang="en-GB">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1E557D2-A363-45D5-AF60-3C0812D2EA2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183639810"/>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278564"/>
            <a:ext cx="1219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89632" y="6278564"/>
            <a:ext cx="3602369"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0361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mailto:E-invoicing@cat.com"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5.wmf"/></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mailto:e-invoicing@cat.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955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Changer l’adresse de destination pour la facture (obligatoire)</a:t>
            </a:r>
            <a:endParaRPr lang="fr-FR" sz="2400" dirty="0"/>
          </a:p>
        </p:txBody>
      </p:sp>
      <p:sp>
        <p:nvSpPr>
          <p:cNvPr id="6" name="TextBox 5"/>
          <p:cNvSpPr txBox="1"/>
          <p:nvPr/>
        </p:nvSpPr>
        <p:spPr>
          <a:xfrm>
            <a:off x="580447" y="1124746"/>
            <a:ext cx="3832479"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Sous ‘Qui facturez-vous?’ cliquez sur l’icône </a:t>
            </a:r>
            <a:r>
              <a:rPr lang="fr-FR" dirty="0">
                <a:solidFill>
                  <a:prstClr val="black"/>
                </a:solidFill>
              </a:rPr>
              <a:t>à</a:t>
            </a:r>
            <a:r>
              <a:rPr lang="fr-FR" dirty="0" smtClean="0">
                <a:solidFill>
                  <a:prstClr val="black"/>
                </a:solidFill>
              </a:rPr>
              <a:t> côté de ‘Cliquez ici si les détails des champs « Adresse de destination » et « Adresse de facturation » sont différents.’</a:t>
            </a:r>
            <a:endParaRPr lang="fr-FR" dirty="0">
              <a:solidFill>
                <a:prstClr val="black"/>
              </a:solidFill>
            </a:endParaRPr>
          </a:p>
        </p:txBody>
      </p:sp>
      <p:sp>
        <p:nvSpPr>
          <p:cNvPr id="7" name="TextBox 6"/>
          <p:cNvSpPr txBox="1"/>
          <p:nvPr/>
        </p:nvSpPr>
        <p:spPr>
          <a:xfrm>
            <a:off x="2061721" y="3115736"/>
            <a:ext cx="2351203"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Vous verrez ensuite apparaitre une nouvelle section pour pouvoir faire les changements nécessaires</a:t>
            </a:r>
          </a:p>
        </p:txBody>
      </p:sp>
      <p:sp>
        <p:nvSpPr>
          <p:cNvPr id="2" name="TextBox 1"/>
          <p:cNvSpPr txBox="1"/>
          <p:nvPr/>
        </p:nvSpPr>
        <p:spPr>
          <a:xfrm>
            <a:off x="1502799" y="4986521"/>
            <a:ext cx="3247151" cy="784830"/>
          </a:xfrm>
          <a:prstGeom prst="rect">
            <a:avLst/>
          </a:prstGeom>
          <a:noFill/>
        </p:spPr>
        <p:txBody>
          <a:bodyPr wrap="square" rtlCol="0">
            <a:spAutoFit/>
          </a:bodyPr>
          <a:lstStyle/>
          <a:p>
            <a:r>
              <a:rPr lang="fr-FR" sz="1500" dirty="0" smtClean="0">
                <a:solidFill>
                  <a:prstClr val="black">
                    <a:lumMod val="50000"/>
                    <a:lumOff val="50000"/>
                  </a:prstClr>
                </a:solidFill>
              </a:rPr>
              <a:t>L’adresse de destination sera incorrecte si vous ne la saisissez pas pour chaque facture</a:t>
            </a:r>
            <a:endParaRPr lang="fr-FR" sz="1500" dirty="0">
              <a:solidFill>
                <a:prstClr val="black">
                  <a:lumMod val="50000"/>
                  <a:lumOff val="50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4570" y="1199737"/>
            <a:ext cx="4551228" cy="457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6" idx="3"/>
          </p:cNvCxnSpPr>
          <p:nvPr/>
        </p:nvCxnSpPr>
        <p:spPr>
          <a:xfrm>
            <a:off x="4412926" y="1863410"/>
            <a:ext cx="2114334" cy="341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841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a:solidFill>
                  <a:srgbClr val="00B0F0"/>
                </a:solidFill>
              </a:rPr>
              <a:t>Changer l’adresse de destination pour la facture (obligatoire)</a:t>
            </a:r>
            <a:endParaRPr lang="en-GB" sz="2400" dirty="0"/>
          </a:p>
        </p:txBody>
      </p:sp>
      <p:sp>
        <p:nvSpPr>
          <p:cNvPr id="7" name="TextBox 6"/>
          <p:cNvSpPr txBox="1"/>
          <p:nvPr/>
        </p:nvSpPr>
        <p:spPr>
          <a:xfrm>
            <a:off x="1860219" y="4347429"/>
            <a:ext cx="2381783"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Une fenêtre pour les adresses </a:t>
            </a:r>
            <a:r>
              <a:rPr lang="fr-FR" dirty="0" smtClean="0">
                <a:solidFill>
                  <a:prstClr val="black"/>
                </a:solidFill>
              </a:rPr>
              <a:t>de destination </a:t>
            </a:r>
            <a:r>
              <a:rPr lang="fr-FR" dirty="0">
                <a:solidFill>
                  <a:prstClr val="black"/>
                </a:solidFill>
              </a:rPr>
              <a:t>apparaitra; cliquez sur ‘Ajouter’</a:t>
            </a:r>
          </a:p>
        </p:txBody>
      </p:sp>
      <p:sp>
        <p:nvSpPr>
          <p:cNvPr id="8" name="TextBox 7"/>
          <p:cNvSpPr txBox="1"/>
          <p:nvPr/>
        </p:nvSpPr>
        <p:spPr>
          <a:xfrm>
            <a:off x="1860217" y="1196752"/>
            <a:ext cx="2351203"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Cliquez sur l’icône </a:t>
            </a:r>
            <a:r>
              <a:rPr lang="fr-FR" dirty="0" smtClean="0">
                <a:solidFill>
                  <a:prstClr val="black"/>
                </a:solidFill>
              </a:rPr>
              <a:t>du </a:t>
            </a:r>
            <a:r>
              <a:rPr lang="fr-FR" dirty="0">
                <a:solidFill>
                  <a:prstClr val="black"/>
                </a:solidFill>
              </a:rPr>
              <a:t>coté droit </a:t>
            </a:r>
            <a:r>
              <a:rPr lang="fr-FR" dirty="0" smtClean="0">
                <a:solidFill>
                  <a:prstClr val="black"/>
                </a:solidFill>
              </a:rPr>
              <a:t>du </a:t>
            </a:r>
            <a:r>
              <a:rPr lang="fr-FR" dirty="0">
                <a:solidFill>
                  <a:prstClr val="black"/>
                </a:solidFill>
              </a:rPr>
              <a:t>champ </a:t>
            </a:r>
            <a:r>
              <a:rPr lang="fr-FR" dirty="0" smtClean="0">
                <a:solidFill>
                  <a:prstClr val="black"/>
                </a:solidFill>
              </a:rPr>
              <a:t>‘Raison sociale’</a:t>
            </a:r>
            <a:endParaRPr lang="fr-FR"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41" y="1041023"/>
            <a:ext cx="5178434" cy="2285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8" idx="3"/>
          </p:cNvCxnSpPr>
          <p:nvPr/>
        </p:nvCxnSpPr>
        <p:spPr>
          <a:xfrm>
            <a:off x="4211420" y="1658417"/>
            <a:ext cx="2388637" cy="1050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41" y="4269607"/>
            <a:ext cx="4212878" cy="1494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stCxn id="7" idx="3"/>
          </p:cNvCxnSpPr>
          <p:nvPr/>
        </p:nvCxnSpPr>
        <p:spPr>
          <a:xfrm>
            <a:off x="4242002" y="4947594"/>
            <a:ext cx="752870" cy="4220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373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a:solidFill>
                  <a:srgbClr val="00B0F0"/>
                </a:solidFill>
              </a:rPr>
              <a:t>Enregistrer les adresses </a:t>
            </a:r>
            <a:r>
              <a:rPr lang="fr-FR" sz="2400" dirty="0" smtClean="0">
                <a:solidFill>
                  <a:srgbClr val="00B0F0"/>
                </a:solidFill>
              </a:rPr>
              <a:t>de destination </a:t>
            </a:r>
            <a:r>
              <a:rPr lang="fr-FR" sz="2400" dirty="0">
                <a:solidFill>
                  <a:srgbClr val="00B0F0"/>
                </a:solidFill>
              </a:rPr>
              <a:t>pour les futures factures</a:t>
            </a:r>
            <a:endParaRPr lang="en-GB" sz="2400" dirty="0"/>
          </a:p>
        </p:txBody>
      </p:sp>
      <p:sp>
        <p:nvSpPr>
          <p:cNvPr id="6" name="TextBox 5"/>
          <p:cNvSpPr txBox="1"/>
          <p:nvPr/>
        </p:nvSpPr>
        <p:spPr>
          <a:xfrm>
            <a:off x="5735960" y="1148785"/>
            <a:ext cx="396044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S</a:t>
            </a:r>
            <a:r>
              <a:rPr lang="fr-FR" dirty="0" smtClean="0">
                <a:solidFill>
                  <a:prstClr val="black"/>
                </a:solidFill>
              </a:rPr>
              <a:t>aisissez </a:t>
            </a:r>
            <a:r>
              <a:rPr lang="fr-FR" dirty="0">
                <a:solidFill>
                  <a:prstClr val="black"/>
                </a:solidFill>
              </a:rPr>
              <a:t>les informations demandées </a:t>
            </a:r>
            <a:r>
              <a:rPr lang="fr-FR" dirty="0" smtClean="0">
                <a:solidFill>
                  <a:prstClr val="black"/>
                </a:solidFill>
              </a:rPr>
              <a:t>et </a:t>
            </a:r>
            <a:r>
              <a:rPr lang="fr-FR" dirty="0">
                <a:solidFill>
                  <a:prstClr val="black"/>
                </a:solidFill>
              </a:rPr>
              <a:t>cliquez sur ‘Enregistrer’. L’adresse est alors enregistrées pour les futures factures.</a:t>
            </a:r>
          </a:p>
        </p:txBody>
      </p:sp>
      <p:sp>
        <p:nvSpPr>
          <p:cNvPr id="7" name="TextBox 6"/>
          <p:cNvSpPr txBox="1"/>
          <p:nvPr/>
        </p:nvSpPr>
        <p:spPr>
          <a:xfrm>
            <a:off x="6909685" y="2496495"/>
            <a:ext cx="2934503"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Cliquez sur l’icône </a:t>
            </a:r>
            <a:r>
              <a:rPr lang="fr-FR" dirty="0" smtClean="0">
                <a:solidFill>
                  <a:prstClr val="black"/>
                </a:solidFill>
              </a:rPr>
              <a:t>bleue </a:t>
            </a:r>
            <a:r>
              <a:rPr lang="fr-FR" dirty="0">
                <a:solidFill>
                  <a:prstClr val="black"/>
                </a:solidFill>
              </a:rPr>
              <a:t>sous ‘Sélectionner’ pour </a:t>
            </a:r>
            <a:r>
              <a:rPr lang="fr-FR" dirty="0" smtClean="0">
                <a:solidFill>
                  <a:prstClr val="black"/>
                </a:solidFill>
              </a:rPr>
              <a:t>utiliser une adresse déjà </a:t>
            </a:r>
            <a:r>
              <a:rPr lang="fr-FR" dirty="0">
                <a:solidFill>
                  <a:prstClr val="black"/>
                </a:solidFill>
              </a:rPr>
              <a:t>enregistrée.</a:t>
            </a:r>
            <a:endParaRPr lang="en-GB"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1055" y="1266890"/>
            <a:ext cx="3472166" cy="4444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6" idx="1"/>
          </p:cNvCxnSpPr>
          <p:nvPr/>
        </p:nvCxnSpPr>
        <p:spPr>
          <a:xfrm flipH="1">
            <a:off x="2227634" y="1748950"/>
            <a:ext cx="3508326" cy="3572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369" y="3811669"/>
            <a:ext cx="3831473" cy="229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a:stCxn id="7" idx="1"/>
          </p:cNvCxnSpPr>
          <p:nvPr/>
        </p:nvCxnSpPr>
        <p:spPr>
          <a:xfrm flipH="1">
            <a:off x="5953328" y="2958160"/>
            <a:ext cx="956357" cy="180839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720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09600" y="274638"/>
            <a:ext cx="10972800" cy="4900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t>Adresses de destination</a:t>
            </a:r>
            <a:endParaRPr lang="fr-FR"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485972255"/>
              </p:ext>
            </p:extLst>
          </p:nvPr>
        </p:nvGraphicFramePr>
        <p:xfrm>
          <a:off x="7152117" y="2585468"/>
          <a:ext cx="1219200" cy="771525"/>
        </p:xfrm>
        <a:graphic>
          <a:graphicData uri="http://schemas.openxmlformats.org/presentationml/2006/ole">
            <mc:AlternateContent xmlns:mc="http://schemas.openxmlformats.org/markup-compatibility/2006">
              <mc:Choice xmlns:v="urn:schemas-microsoft-com:vml" Requires="v">
                <p:oleObj spid="_x0000_s308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152117" y="2585468"/>
                        <a:ext cx="1219200" cy="771525"/>
                      </a:xfrm>
                      <a:prstGeom prst="rect">
                        <a:avLst/>
                      </a:prstGeom>
                    </p:spPr>
                  </p:pic>
                </p:oleObj>
              </mc:Fallback>
            </mc:AlternateContent>
          </a:graphicData>
        </a:graphic>
      </p:graphicFrame>
      <p:sp>
        <p:nvSpPr>
          <p:cNvPr id="7" name="TextBox 6"/>
          <p:cNvSpPr txBox="1"/>
          <p:nvPr/>
        </p:nvSpPr>
        <p:spPr>
          <a:xfrm>
            <a:off x="2122900" y="1340769"/>
            <a:ext cx="373673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t>Ce dossier contient les adresses de destination les plus utilisées pour Gosselies, Grimbergen et Grenoble.</a:t>
            </a:r>
            <a:endParaRPr lang="fr-FR" dirty="0"/>
          </a:p>
        </p:txBody>
      </p:sp>
      <p:sp>
        <p:nvSpPr>
          <p:cNvPr id="8" name="TextBox 7"/>
          <p:cNvSpPr txBox="1"/>
          <p:nvPr/>
        </p:nvSpPr>
        <p:spPr>
          <a:xfrm>
            <a:off x="2160348" y="2996953"/>
            <a:ext cx="373673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t>Veuillez enregistrer ces adresses de destination suivant les étapes précédentes.</a:t>
            </a:r>
          </a:p>
        </p:txBody>
      </p:sp>
      <p:cxnSp>
        <p:nvCxnSpPr>
          <p:cNvPr id="9" name="Straight Arrow Connector 8"/>
          <p:cNvCxnSpPr>
            <a:stCxn id="7" idx="3"/>
          </p:cNvCxnSpPr>
          <p:nvPr/>
        </p:nvCxnSpPr>
        <p:spPr>
          <a:xfrm>
            <a:off x="5859636" y="1802434"/>
            <a:ext cx="1292482" cy="8344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022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Entrer un bon de livraison pour toute la facture</a:t>
            </a:r>
            <a:endParaRPr lang="fr-FR" sz="2400" dirty="0"/>
          </a:p>
        </p:txBody>
      </p:sp>
      <p:sp>
        <p:nvSpPr>
          <p:cNvPr id="5" name="TextBox 4"/>
          <p:cNvSpPr txBox="1"/>
          <p:nvPr/>
        </p:nvSpPr>
        <p:spPr>
          <a:xfrm>
            <a:off x="6168008" y="1085576"/>
            <a:ext cx="39604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Cliquez sur ‘Remarques et numéros de référence’</a:t>
            </a:r>
            <a:endParaRPr lang="fr-FR" dirty="0">
              <a:solidFill>
                <a:prstClr val="black"/>
              </a:solidFill>
            </a:endParaRPr>
          </a:p>
        </p:txBody>
      </p:sp>
      <p:sp>
        <p:nvSpPr>
          <p:cNvPr id="6" name="TextBox 5"/>
          <p:cNvSpPr txBox="1"/>
          <p:nvPr/>
        </p:nvSpPr>
        <p:spPr>
          <a:xfrm>
            <a:off x="6175117" y="3054805"/>
            <a:ext cx="396044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Saisissez le numéro d’expédition (le même que l’ASN) dans le champ ‘Numéro de bon de livraison’</a:t>
            </a:r>
            <a:endParaRPr lang="fr-FR"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084" y="1631301"/>
            <a:ext cx="4204916" cy="4271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1"/>
          </p:cNvCxnSpPr>
          <p:nvPr/>
        </p:nvCxnSpPr>
        <p:spPr>
          <a:xfrm flipH="1">
            <a:off x="2957209" y="1408742"/>
            <a:ext cx="3210799" cy="41068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08" y="4495657"/>
            <a:ext cx="5357813" cy="152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stCxn id="6" idx="2"/>
          </p:cNvCxnSpPr>
          <p:nvPr/>
        </p:nvCxnSpPr>
        <p:spPr>
          <a:xfrm flipH="1">
            <a:off x="7248136" y="3978135"/>
            <a:ext cx="907201" cy="10350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85328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981200" y="274638"/>
            <a:ext cx="8229600" cy="4900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solidFill>
                  <a:srgbClr val="00B0F0"/>
                </a:solidFill>
              </a:rPr>
              <a:t>Choisir la devise de votre facture</a:t>
            </a:r>
            <a:endParaRPr lang="fr-FR" sz="2400" dirty="0">
              <a:solidFill>
                <a:prstClr val="black"/>
              </a:solidFill>
            </a:endParaRPr>
          </a:p>
        </p:txBody>
      </p:sp>
      <p:sp>
        <p:nvSpPr>
          <p:cNvPr id="7" name="TextBox 6"/>
          <p:cNvSpPr txBox="1"/>
          <p:nvPr/>
        </p:nvSpPr>
        <p:spPr>
          <a:xfrm>
            <a:off x="2029291" y="1097257"/>
            <a:ext cx="39604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Sélectionnez la devise dans laquelle vous établissez votre facture</a:t>
            </a:r>
            <a:endParaRPr lang="fr-FR"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741" y="2801946"/>
            <a:ext cx="5721992" cy="3102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7" idx="2"/>
          </p:cNvCxnSpPr>
          <p:nvPr/>
        </p:nvCxnSpPr>
        <p:spPr>
          <a:xfrm>
            <a:off x="4009511" y="1743588"/>
            <a:ext cx="3094602" cy="31975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494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Saisir une date de paiement et une date de livraison</a:t>
            </a:r>
            <a:endParaRPr lang="fr-FR" sz="2400" dirty="0"/>
          </a:p>
        </p:txBody>
      </p:sp>
      <p:sp>
        <p:nvSpPr>
          <p:cNvPr id="5" name="TextBox 4"/>
          <p:cNvSpPr txBox="1"/>
          <p:nvPr/>
        </p:nvSpPr>
        <p:spPr>
          <a:xfrm>
            <a:off x="2279578" y="1268762"/>
            <a:ext cx="406859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Pour certains pays, il se peut que vous deviez saisir une date de paiement et une date de livraison</a:t>
            </a:r>
            <a:endParaRPr lang="fr-FR" dirty="0">
              <a:solidFill>
                <a:prstClr val="black"/>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229" y="2845092"/>
            <a:ext cx="5986497" cy="3227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2"/>
          </p:cNvCxnSpPr>
          <p:nvPr/>
        </p:nvCxnSpPr>
        <p:spPr>
          <a:xfrm>
            <a:off x="4313876" y="2192092"/>
            <a:ext cx="3438309" cy="25330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295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solidFill>
                <a:prstClr val="black"/>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9356" y="3371647"/>
            <a:ext cx="61245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49129" y="1445759"/>
            <a:ext cx="3757249"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Ajoutez la première ligne</a:t>
            </a:r>
            <a:endParaRPr lang="fr-FR" dirty="0">
              <a:solidFill>
                <a:prstClr val="black"/>
              </a:solidFill>
            </a:endParaRPr>
          </a:p>
        </p:txBody>
      </p:sp>
      <p:sp>
        <p:nvSpPr>
          <p:cNvPr id="7" name="Title 3"/>
          <p:cNvSpPr txBox="1">
            <a:spLocks/>
          </p:cNvSpPr>
          <p:nvPr/>
        </p:nvSpPr>
        <p:spPr>
          <a:xfrm>
            <a:off x="1981200" y="274638"/>
            <a:ext cx="8229600" cy="49006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dirty="0" smtClean="0">
                <a:solidFill>
                  <a:srgbClr val="00B0F0"/>
                </a:solidFill>
              </a:rPr>
              <a:t>Ajouter la première ligne</a:t>
            </a:r>
            <a:endParaRPr lang="fr-FR" sz="2400" dirty="0"/>
          </a:p>
        </p:txBody>
      </p:sp>
      <p:cxnSp>
        <p:nvCxnSpPr>
          <p:cNvPr id="8" name="Straight Arrow Connector 7"/>
          <p:cNvCxnSpPr>
            <a:stCxn id="6" idx="2"/>
          </p:cNvCxnSpPr>
          <p:nvPr/>
        </p:nvCxnSpPr>
        <p:spPr>
          <a:xfrm>
            <a:off x="2527754" y="1815091"/>
            <a:ext cx="731012" cy="22899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952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a:solidFill>
                  <a:srgbClr val="00B0F0"/>
                </a:solidFill>
              </a:rPr>
              <a:t>Entrer chaque </a:t>
            </a:r>
            <a:r>
              <a:rPr lang="fr-FR" sz="2400" dirty="0" smtClean="0">
                <a:solidFill>
                  <a:srgbClr val="00B0F0"/>
                </a:solidFill>
              </a:rPr>
              <a:t>article – choisir le type d’article</a:t>
            </a:r>
            <a:endParaRPr lang="fr-FR" sz="2400" dirty="0"/>
          </a:p>
        </p:txBody>
      </p:sp>
      <p:sp>
        <p:nvSpPr>
          <p:cNvPr id="7" name="TextBox 6"/>
          <p:cNvSpPr txBox="1"/>
          <p:nvPr/>
        </p:nvSpPr>
        <p:spPr>
          <a:xfrm>
            <a:off x="1991546" y="1124746"/>
            <a:ext cx="3757249"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Par défaut le ‘Type d’article’ est ‘Marchandises’. La première ligne de chaque facture doit actuellement être de type marchandises. </a:t>
            </a:r>
            <a:endParaRPr lang="fr-FR" dirty="0">
              <a:solidFill>
                <a:prstClr val="black"/>
              </a:solidFill>
            </a:endParaRPr>
          </a:p>
        </p:txBody>
      </p:sp>
      <p:sp>
        <p:nvSpPr>
          <p:cNvPr id="8" name="TextBox 7"/>
          <p:cNvSpPr txBox="1"/>
          <p:nvPr/>
        </p:nvSpPr>
        <p:spPr>
          <a:xfrm>
            <a:off x="6901734" y="1136616"/>
            <a:ext cx="3359959"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La deuxième option est ‘Ligne Spéciale’. Vous trouverez de plus amples informations dans les diapositives suivantes.</a:t>
            </a:r>
            <a:endParaRPr lang="fr-FR" dirty="0">
              <a:solidFill>
                <a:prstClr val="black"/>
              </a:solidFil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248" y="2562770"/>
            <a:ext cx="9410092" cy="341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7" idx="2"/>
          </p:cNvCxnSpPr>
          <p:nvPr/>
        </p:nvCxnSpPr>
        <p:spPr>
          <a:xfrm flipH="1">
            <a:off x="3015574" y="2325075"/>
            <a:ext cx="854597" cy="748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728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a:solidFill>
                  <a:srgbClr val="00B0F0"/>
                </a:solidFill>
              </a:rPr>
              <a:t>Entrer chaque </a:t>
            </a:r>
            <a:r>
              <a:rPr lang="fr-FR" sz="2400" dirty="0" smtClean="0">
                <a:solidFill>
                  <a:srgbClr val="00B0F0"/>
                </a:solidFill>
              </a:rPr>
              <a:t>article – code article et description</a:t>
            </a:r>
            <a:endParaRPr lang="fr-FR" sz="2400" dirty="0"/>
          </a:p>
        </p:txBody>
      </p:sp>
      <p:sp>
        <p:nvSpPr>
          <p:cNvPr id="5" name="TextBox 4"/>
          <p:cNvSpPr txBox="1"/>
          <p:nvPr/>
        </p:nvSpPr>
        <p:spPr>
          <a:xfrm>
            <a:off x="1980035" y="1124747"/>
            <a:ext cx="396044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S</a:t>
            </a:r>
            <a:r>
              <a:rPr lang="fr-FR" dirty="0" smtClean="0">
                <a:solidFill>
                  <a:prstClr val="black"/>
                </a:solidFill>
              </a:rPr>
              <a:t>aisissez le code article ou numéro de pièce de Caterpillar. Si votre bon de commande n’en inclut pas vous pouvez passer ce champ.</a:t>
            </a:r>
            <a:endParaRPr lang="fr-FR" dirty="0">
              <a:solidFill>
                <a:prstClr val="black"/>
              </a:solidFill>
            </a:endParaRPr>
          </a:p>
        </p:txBody>
      </p:sp>
      <p:sp>
        <p:nvSpPr>
          <p:cNvPr id="6" name="TextBox 5"/>
          <p:cNvSpPr txBox="1"/>
          <p:nvPr/>
        </p:nvSpPr>
        <p:spPr>
          <a:xfrm>
            <a:off x="6226527" y="1123564"/>
            <a:ext cx="326733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Entrez la description de l’article.</a:t>
            </a:r>
            <a:endParaRPr lang="fr-FR" dirty="0">
              <a:solidFill>
                <a:prstClr val="black"/>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6879" y="2786406"/>
            <a:ext cx="9094248" cy="3309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2"/>
          </p:cNvCxnSpPr>
          <p:nvPr/>
        </p:nvCxnSpPr>
        <p:spPr>
          <a:xfrm flipH="1">
            <a:off x="2607013" y="2325076"/>
            <a:ext cx="1353242" cy="13325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6" idx="2"/>
          </p:cNvCxnSpPr>
          <p:nvPr/>
        </p:nvCxnSpPr>
        <p:spPr>
          <a:xfrm flipH="1">
            <a:off x="4260715" y="1492896"/>
            <a:ext cx="3599478" cy="22961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591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4082"/>
          </a:xfrm>
        </p:spPr>
        <p:txBody>
          <a:bodyPr>
            <a:normAutofit/>
          </a:bodyPr>
          <a:lstStyle/>
          <a:p>
            <a:r>
              <a:rPr lang="fr-FR" sz="2400" dirty="0" smtClean="0">
                <a:solidFill>
                  <a:srgbClr val="00B0F0"/>
                </a:solidFill>
              </a:rPr>
              <a:t>Soumettre une facture via le portail </a:t>
            </a:r>
            <a:r>
              <a:rPr lang="fr-FR" sz="2400" dirty="0" err="1" smtClean="0">
                <a:solidFill>
                  <a:srgbClr val="00B0F0"/>
                </a:solidFill>
              </a:rPr>
              <a:t>Tungsten</a:t>
            </a:r>
            <a:endParaRPr lang="fr-FR" sz="2400" dirty="0">
              <a:solidFill>
                <a:srgbClr val="00B0F0"/>
              </a:solidFill>
            </a:endParaRPr>
          </a:p>
        </p:txBody>
      </p:sp>
      <p:sp>
        <p:nvSpPr>
          <p:cNvPr id="9" name="TextBox 8"/>
          <p:cNvSpPr txBox="1"/>
          <p:nvPr/>
        </p:nvSpPr>
        <p:spPr>
          <a:xfrm>
            <a:off x="2135560" y="1359461"/>
            <a:ext cx="3168352"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Cliquez sur ‘Créer une facture’ dans la liste de ‘Facturation’ comme ci-dessous</a:t>
            </a:r>
            <a:endParaRPr lang="fr-FR" dirty="0">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138" y="2502948"/>
            <a:ext cx="10473041" cy="328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026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a:solidFill>
                  <a:srgbClr val="00B0F0"/>
                </a:solidFill>
              </a:rPr>
              <a:t>Entrer chaque </a:t>
            </a:r>
            <a:r>
              <a:rPr lang="fr-FR" sz="2400" dirty="0" smtClean="0">
                <a:solidFill>
                  <a:srgbClr val="00B0F0"/>
                </a:solidFill>
              </a:rPr>
              <a:t>article – unité de mesure</a:t>
            </a:r>
            <a:endParaRPr lang="fr-FR" sz="2400" dirty="0"/>
          </a:p>
        </p:txBody>
      </p:sp>
      <p:sp>
        <p:nvSpPr>
          <p:cNvPr id="5" name="TextBox 4"/>
          <p:cNvSpPr txBox="1"/>
          <p:nvPr/>
        </p:nvSpPr>
        <p:spPr>
          <a:xfrm>
            <a:off x="2117744" y="1124745"/>
            <a:ext cx="3798027"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Sélectionnez la bonne unité de mesure dans la liste comme ci-dessous.</a:t>
            </a:r>
            <a:endParaRPr lang="fr-FR" dirty="0">
              <a:solidFill>
                <a:prstClr val="black"/>
              </a:solidFill>
            </a:endParaRPr>
          </a:p>
        </p:txBody>
      </p:sp>
      <p:sp>
        <p:nvSpPr>
          <p:cNvPr id="6" name="TextBox 5"/>
          <p:cNvSpPr txBox="1"/>
          <p:nvPr/>
        </p:nvSpPr>
        <p:spPr>
          <a:xfrm>
            <a:off x="6315971" y="1124743"/>
            <a:ext cx="3960440"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La bonne unité de mesure se trouve sur le bon de commande. Les descriptions varient selon la langue utilisée. Veuillez consulter la liste ‘</a:t>
            </a:r>
            <a:r>
              <a:rPr lang="fr-FR" dirty="0" err="1" smtClean="0">
                <a:solidFill>
                  <a:prstClr val="black"/>
                </a:solidFill>
              </a:rPr>
              <a:t>Tungsten</a:t>
            </a:r>
            <a:r>
              <a:rPr lang="fr-FR" dirty="0" smtClean="0">
                <a:solidFill>
                  <a:prstClr val="black"/>
                </a:solidFill>
              </a:rPr>
              <a:t>-Caterpillar UOM’ si vous avez un doute.</a:t>
            </a:r>
            <a:endParaRPr lang="fr-FR" dirty="0">
              <a:solidFill>
                <a:prstClr val="black"/>
              </a:solidFill>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204" y="2733792"/>
            <a:ext cx="7324016" cy="3302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2"/>
          </p:cNvCxnSpPr>
          <p:nvPr/>
        </p:nvCxnSpPr>
        <p:spPr>
          <a:xfrm>
            <a:off x="4016758" y="1771076"/>
            <a:ext cx="1673923" cy="1760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234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a:solidFill>
                  <a:srgbClr val="00B0F0"/>
                </a:solidFill>
              </a:rPr>
              <a:t>Entrer chaque </a:t>
            </a:r>
            <a:r>
              <a:rPr lang="fr-FR" sz="2400" dirty="0" smtClean="0">
                <a:solidFill>
                  <a:srgbClr val="00B0F0"/>
                </a:solidFill>
              </a:rPr>
              <a:t>article – </a:t>
            </a:r>
            <a:r>
              <a:rPr lang="fr-FR" sz="2400" dirty="0">
                <a:solidFill>
                  <a:srgbClr val="00B0F0"/>
                </a:solidFill>
              </a:rPr>
              <a:t>unité de mesure</a:t>
            </a:r>
            <a:endParaRPr lang="en-GB" sz="2400" dirty="0"/>
          </a:p>
        </p:txBody>
      </p:sp>
      <p:sp>
        <p:nvSpPr>
          <p:cNvPr id="8" name="TextBox 7"/>
          <p:cNvSpPr txBox="1"/>
          <p:nvPr/>
        </p:nvSpPr>
        <p:spPr>
          <a:xfrm>
            <a:off x="1775521" y="1143702"/>
            <a:ext cx="2250067"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Si votre unité de mesure ne se trouve pas dans la liste, veuillez cliquer sur l’icône bleue </a:t>
            </a:r>
            <a:r>
              <a:rPr lang="en-GB" dirty="0" smtClean="0"/>
              <a:t>à</a:t>
            </a:r>
            <a:r>
              <a:rPr lang="fr-FR" dirty="0">
                <a:solidFill>
                  <a:prstClr val="black"/>
                </a:solidFill>
              </a:rPr>
              <a:t> </a:t>
            </a:r>
            <a:r>
              <a:rPr lang="fr-FR" dirty="0" smtClean="0">
                <a:solidFill>
                  <a:prstClr val="black"/>
                </a:solidFill>
              </a:rPr>
              <a:t>droite.</a:t>
            </a:r>
            <a:endParaRPr lang="fr-FR" dirty="0">
              <a:solidFill>
                <a:prstClr val="black"/>
              </a:solidFill>
            </a:endParaRPr>
          </a:p>
        </p:txBody>
      </p:sp>
      <p:sp>
        <p:nvSpPr>
          <p:cNvPr id="9" name="TextBox 8"/>
          <p:cNvSpPr txBox="1"/>
          <p:nvPr/>
        </p:nvSpPr>
        <p:spPr>
          <a:xfrm>
            <a:off x="1775521" y="4003954"/>
            <a:ext cx="2250067"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Sélectionnez </a:t>
            </a:r>
            <a:r>
              <a:rPr lang="fr-FR" dirty="0">
                <a:solidFill>
                  <a:prstClr val="black"/>
                </a:solidFill>
              </a:rPr>
              <a:t>votre unité de mesure </a:t>
            </a:r>
            <a:r>
              <a:rPr lang="fr-FR" dirty="0" smtClean="0">
                <a:solidFill>
                  <a:prstClr val="black"/>
                </a:solidFill>
              </a:rPr>
              <a:t>dans </a:t>
            </a:r>
            <a:r>
              <a:rPr lang="fr-FR" dirty="0">
                <a:solidFill>
                  <a:prstClr val="black"/>
                </a:solidFill>
              </a:rPr>
              <a:t>la </a:t>
            </a:r>
            <a:r>
              <a:rPr lang="fr-FR" dirty="0" smtClean="0">
                <a:solidFill>
                  <a:prstClr val="black"/>
                </a:solidFill>
              </a:rPr>
              <a:t>liste,</a:t>
            </a:r>
            <a:r>
              <a:rPr lang="en-GB" dirty="0" smtClean="0">
                <a:solidFill>
                  <a:prstClr val="black"/>
                </a:solidFill>
              </a:rPr>
              <a:t> </a:t>
            </a:r>
            <a:r>
              <a:rPr lang="fr-FR" dirty="0" smtClean="0">
                <a:solidFill>
                  <a:prstClr val="black"/>
                </a:solidFill>
              </a:rPr>
              <a:t>cliquez sur la flèche pour l’ajouter et enregistrer la nouvelle liste</a:t>
            </a:r>
            <a:r>
              <a:rPr lang="fr-FR" dirty="0">
                <a:solidFill>
                  <a:prstClr val="black"/>
                </a:solidFill>
              </a:rPr>
              <a:t>.</a:t>
            </a:r>
          </a:p>
        </p:txBody>
      </p:sp>
      <p:cxnSp>
        <p:nvCxnSpPr>
          <p:cNvPr id="10" name="Straight Arrow Connector 9"/>
          <p:cNvCxnSpPr>
            <a:stCxn id="9" idx="3"/>
          </p:cNvCxnSpPr>
          <p:nvPr/>
        </p:nvCxnSpPr>
        <p:spPr>
          <a:xfrm>
            <a:off x="4025588" y="4881117"/>
            <a:ext cx="2249272" cy="2148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6904" y="1345001"/>
            <a:ext cx="5912299" cy="2173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8" idx="3"/>
          </p:cNvCxnSpPr>
          <p:nvPr/>
        </p:nvCxnSpPr>
        <p:spPr>
          <a:xfrm>
            <a:off x="4025588" y="1882366"/>
            <a:ext cx="4583391" cy="4230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282" y="3946160"/>
            <a:ext cx="4015801" cy="208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300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a:solidFill>
                  <a:srgbClr val="00B0F0"/>
                </a:solidFill>
              </a:rPr>
              <a:t>Entrer chaque </a:t>
            </a:r>
            <a:r>
              <a:rPr lang="fr-FR" sz="2400" dirty="0" smtClean="0">
                <a:solidFill>
                  <a:srgbClr val="00B0F0"/>
                </a:solidFill>
              </a:rPr>
              <a:t>article – quantité et prix</a:t>
            </a:r>
            <a:endParaRPr lang="fr-FR" sz="2400" dirty="0"/>
          </a:p>
        </p:txBody>
      </p:sp>
      <p:sp>
        <p:nvSpPr>
          <p:cNvPr id="5" name="TextBox 4"/>
          <p:cNvSpPr txBox="1"/>
          <p:nvPr/>
        </p:nvSpPr>
        <p:spPr>
          <a:xfrm>
            <a:off x="2996890" y="1149717"/>
            <a:ext cx="2250067"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S</a:t>
            </a:r>
            <a:r>
              <a:rPr lang="fr-FR" dirty="0" smtClean="0">
                <a:solidFill>
                  <a:prstClr val="black"/>
                </a:solidFill>
              </a:rPr>
              <a:t>aisissez le nombre d’articles dans le champ ‘Quantité’</a:t>
            </a:r>
            <a:endParaRPr lang="fr-FR" dirty="0">
              <a:solidFill>
                <a:prstClr val="black"/>
              </a:solidFill>
            </a:endParaRPr>
          </a:p>
        </p:txBody>
      </p:sp>
      <p:sp>
        <p:nvSpPr>
          <p:cNvPr id="6" name="TextBox 5"/>
          <p:cNvSpPr txBox="1"/>
          <p:nvPr/>
        </p:nvSpPr>
        <p:spPr>
          <a:xfrm>
            <a:off x="6140304" y="1149717"/>
            <a:ext cx="2250067"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S</a:t>
            </a:r>
            <a:r>
              <a:rPr lang="fr-FR" dirty="0" smtClean="0">
                <a:solidFill>
                  <a:prstClr val="black"/>
                </a:solidFill>
              </a:rPr>
              <a:t>aisissez le prix unitaire dans le champ ‘Prix’</a:t>
            </a:r>
            <a:endParaRPr lang="fr-FR" dirty="0">
              <a:solidFill>
                <a:prstClr val="black"/>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37" y="2867266"/>
            <a:ext cx="6662130" cy="2415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2"/>
          </p:cNvCxnSpPr>
          <p:nvPr/>
        </p:nvCxnSpPr>
        <p:spPr>
          <a:xfrm>
            <a:off x="4121924" y="2073047"/>
            <a:ext cx="2018380" cy="1409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p:cNvCxnSpPr>
          <p:nvPr/>
        </p:nvCxnSpPr>
        <p:spPr>
          <a:xfrm>
            <a:off x="7265338" y="2073047"/>
            <a:ext cx="837802" cy="1409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983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Entrer chaque article – taux de TVA</a:t>
            </a:r>
            <a:endParaRPr lang="fr-FR" sz="2400" dirty="0"/>
          </a:p>
        </p:txBody>
      </p:sp>
      <p:sp>
        <p:nvSpPr>
          <p:cNvPr id="5" name="TextBox 4"/>
          <p:cNvSpPr txBox="1"/>
          <p:nvPr/>
        </p:nvSpPr>
        <p:spPr>
          <a:xfrm>
            <a:off x="2124489" y="1104297"/>
            <a:ext cx="4181718"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Sélectionnez le bon taux de TVA dans la liste ‘Type de TVA’. Ces taux correspondent aux taux en vigueur dans le pays de votre société.</a:t>
            </a:r>
            <a:endParaRPr lang="fr-FR" dirty="0">
              <a:solidFill>
                <a:prstClr val="black"/>
              </a:solidFill>
            </a:endParaRPr>
          </a:p>
        </p:txBody>
      </p:sp>
      <p:sp>
        <p:nvSpPr>
          <p:cNvPr id="3" name="TextBox 2"/>
          <p:cNvSpPr txBox="1"/>
          <p:nvPr/>
        </p:nvSpPr>
        <p:spPr>
          <a:xfrm>
            <a:off x="2124491" y="2344622"/>
            <a:ext cx="6836631" cy="830997"/>
          </a:xfrm>
          <a:prstGeom prst="rect">
            <a:avLst/>
          </a:prstGeom>
          <a:noFill/>
        </p:spPr>
        <p:txBody>
          <a:bodyPr wrap="square" rtlCol="0">
            <a:spAutoFit/>
          </a:bodyPr>
          <a:lstStyle/>
          <a:p>
            <a:r>
              <a:rPr lang="fr-FR" sz="1200" dirty="0" smtClean="0">
                <a:solidFill>
                  <a:srgbClr val="FF0000"/>
                </a:solidFill>
              </a:rPr>
              <a:t>Il n’est actuellement pas possible pour les utilisateurs </a:t>
            </a:r>
            <a:r>
              <a:rPr lang="fr-FR" sz="1200" dirty="0">
                <a:solidFill>
                  <a:srgbClr val="FF0000"/>
                </a:solidFill>
              </a:rPr>
              <a:t>du formulaire électronique </a:t>
            </a:r>
            <a:r>
              <a:rPr lang="fr-FR" sz="1200" dirty="0" err="1">
                <a:solidFill>
                  <a:srgbClr val="FF0000"/>
                </a:solidFill>
              </a:rPr>
              <a:t>Tungsten</a:t>
            </a:r>
            <a:r>
              <a:rPr lang="fr-FR" sz="1200" dirty="0">
                <a:solidFill>
                  <a:srgbClr val="FF0000"/>
                </a:solidFill>
              </a:rPr>
              <a:t> </a:t>
            </a:r>
            <a:r>
              <a:rPr lang="fr-FR" sz="1200" dirty="0" smtClean="0">
                <a:solidFill>
                  <a:srgbClr val="FF0000"/>
                </a:solidFill>
              </a:rPr>
              <a:t>de facturer de la TVA étrangère si le pays du </a:t>
            </a:r>
            <a:r>
              <a:rPr lang="fr-FR" sz="1200" dirty="0">
                <a:solidFill>
                  <a:srgbClr val="FF0000"/>
                </a:solidFill>
              </a:rPr>
              <a:t>vendeur est différent </a:t>
            </a:r>
            <a:r>
              <a:rPr lang="fr-FR" sz="1200" dirty="0" smtClean="0">
                <a:solidFill>
                  <a:srgbClr val="FF0000"/>
                </a:solidFill>
              </a:rPr>
              <a:t>de celui de </a:t>
            </a:r>
            <a:r>
              <a:rPr lang="fr-FR" sz="1200" dirty="0">
                <a:solidFill>
                  <a:srgbClr val="FF0000"/>
                </a:solidFill>
              </a:rPr>
              <a:t>l’acheteur. </a:t>
            </a:r>
            <a:r>
              <a:rPr lang="fr-FR" sz="1200" dirty="0" smtClean="0">
                <a:solidFill>
                  <a:srgbClr val="FF0000"/>
                </a:solidFill>
              </a:rPr>
              <a:t>En revanche, ceux qui utilisent la solution intégrée peuvent envoyer ce type de facture.</a:t>
            </a:r>
          </a:p>
          <a:p>
            <a:r>
              <a:rPr lang="fr-FR" sz="1200" dirty="0" smtClean="0">
                <a:solidFill>
                  <a:prstClr val="white">
                    <a:lumMod val="50000"/>
                  </a:prstClr>
                </a:solidFill>
              </a:rPr>
              <a:t> </a:t>
            </a:r>
            <a:endParaRPr lang="fr-FR" dirty="0">
              <a:solidFill>
                <a:prstClr val="white">
                  <a:lumMod val="50000"/>
                </a:prstClr>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535" y="3030166"/>
            <a:ext cx="7756187" cy="2817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2"/>
          </p:cNvCxnSpPr>
          <p:nvPr/>
        </p:nvCxnSpPr>
        <p:spPr>
          <a:xfrm>
            <a:off x="4215348" y="2304626"/>
            <a:ext cx="930584" cy="1917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779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7381" y="274638"/>
            <a:ext cx="10972800" cy="490066"/>
          </a:xfrm>
        </p:spPr>
        <p:txBody>
          <a:bodyPr>
            <a:normAutofit/>
          </a:bodyPr>
          <a:lstStyle/>
          <a:p>
            <a:r>
              <a:rPr lang="fr-FR" sz="2400" dirty="0">
                <a:solidFill>
                  <a:srgbClr val="00B0F0"/>
                </a:solidFill>
              </a:rPr>
              <a:t>Entrer chaque article </a:t>
            </a:r>
            <a:r>
              <a:rPr lang="fr-FR" sz="2400" dirty="0" smtClean="0">
                <a:solidFill>
                  <a:srgbClr val="00B0F0"/>
                </a:solidFill>
              </a:rPr>
              <a:t>– TVA à taux zéro</a:t>
            </a:r>
            <a:endParaRPr lang="en-GB" sz="2400" dirty="0"/>
          </a:p>
        </p:txBody>
      </p:sp>
      <p:sp>
        <p:nvSpPr>
          <p:cNvPr id="5" name="TextBox 4"/>
          <p:cNvSpPr txBox="1"/>
          <p:nvPr/>
        </p:nvSpPr>
        <p:spPr>
          <a:xfrm>
            <a:off x="329436" y="1436387"/>
            <a:ext cx="3360373"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t>Sélectionnez ‘0% VAT’ dans la liste ‘Type de TVA’</a:t>
            </a:r>
            <a:endParaRPr lang="fr-FR" dirty="0"/>
          </a:p>
        </p:txBody>
      </p:sp>
      <p:sp>
        <p:nvSpPr>
          <p:cNvPr id="20" name="TextBox 19"/>
          <p:cNvSpPr txBox="1"/>
          <p:nvPr/>
        </p:nvSpPr>
        <p:spPr>
          <a:xfrm>
            <a:off x="599464" y="3645024"/>
            <a:ext cx="3360373"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t>Cliquez ‘Ajouter une nouvelle description’ pour donner la raison de ne pas faire payer le TVA dans une facture entre États européens</a:t>
            </a:r>
          </a:p>
        </p:txBody>
      </p:sp>
      <p:pic>
        <p:nvPicPr>
          <p:cNvPr id="102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025" y="1556793"/>
            <a:ext cx="6270332" cy="182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3"/>
          </p:cNvCxnSpPr>
          <p:nvPr/>
        </p:nvCxnSpPr>
        <p:spPr>
          <a:xfrm>
            <a:off x="3689809" y="1759553"/>
            <a:ext cx="4902469" cy="7109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169" y="4265812"/>
            <a:ext cx="5698188" cy="1272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Arrow Connector 25"/>
          <p:cNvCxnSpPr>
            <a:stCxn id="20" idx="3"/>
          </p:cNvCxnSpPr>
          <p:nvPr/>
        </p:nvCxnSpPr>
        <p:spPr>
          <a:xfrm>
            <a:off x="3959837" y="4245189"/>
            <a:ext cx="1560099" cy="8771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265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74638"/>
            <a:ext cx="10972800" cy="490066"/>
          </a:xfrm>
        </p:spPr>
        <p:txBody>
          <a:bodyPr>
            <a:normAutofit/>
          </a:bodyPr>
          <a:lstStyle/>
          <a:p>
            <a:r>
              <a:rPr lang="fr-FR" sz="2400" dirty="0">
                <a:solidFill>
                  <a:srgbClr val="00B0F0"/>
                </a:solidFill>
              </a:rPr>
              <a:t>Entrer chaque article – TVA à taux zéro</a:t>
            </a:r>
            <a:endParaRPr lang="en-GB" sz="2400" dirty="0"/>
          </a:p>
        </p:txBody>
      </p:sp>
      <p:sp>
        <p:nvSpPr>
          <p:cNvPr id="16" name="TextBox 15"/>
          <p:cNvSpPr txBox="1"/>
          <p:nvPr/>
        </p:nvSpPr>
        <p:spPr>
          <a:xfrm>
            <a:off x="527381" y="1530658"/>
            <a:ext cx="3840427"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t>Donner la raison de ne pas faire payer le TVA et cliquez sur ‘Ajouter une nouvelle description’</a:t>
            </a:r>
          </a:p>
          <a:p>
            <a:endParaRPr lang="fr-FR" dirty="0" smtClean="0"/>
          </a:p>
          <a:p>
            <a:r>
              <a:rPr lang="fr-FR" dirty="0" smtClean="0"/>
              <a:t>(‘expédition intracommunautaire, ‘Article 1…’ etc.)</a:t>
            </a:r>
          </a:p>
        </p:txBody>
      </p:sp>
      <p:sp>
        <p:nvSpPr>
          <p:cNvPr id="14" name="TextBox 13"/>
          <p:cNvSpPr txBox="1"/>
          <p:nvPr/>
        </p:nvSpPr>
        <p:spPr>
          <a:xfrm>
            <a:off x="527381" y="4138244"/>
            <a:ext cx="3840427"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t>Cliquez sur l’icône bleu pour sélectionner la raison enregistrée (les raisons seront toutes enregistrées pour les futures factures)</a:t>
            </a:r>
          </a:p>
        </p:txBody>
      </p:sp>
      <p:cxnSp>
        <p:nvCxnSpPr>
          <p:cNvPr id="18" name="Straight Arrow Connector 17"/>
          <p:cNvCxnSpPr>
            <a:stCxn id="14" idx="3"/>
          </p:cNvCxnSpPr>
          <p:nvPr/>
        </p:nvCxnSpPr>
        <p:spPr>
          <a:xfrm>
            <a:off x="4367808" y="4738409"/>
            <a:ext cx="1343082" cy="1881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747" y="1844824"/>
            <a:ext cx="5183676" cy="1389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a:stCxn id="16" idx="3"/>
          </p:cNvCxnSpPr>
          <p:nvPr/>
        </p:nvCxnSpPr>
        <p:spPr>
          <a:xfrm>
            <a:off x="4367808" y="2407821"/>
            <a:ext cx="1728192" cy="346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0889" y="4581129"/>
            <a:ext cx="5226547" cy="109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792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fontScale="90000"/>
          </a:bodyPr>
          <a:lstStyle/>
          <a:p>
            <a:r>
              <a:rPr lang="fr-FR" sz="2400" dirty="0" smtClean="0">
                <a:solidFill>
                  <a:srgbClr val="00B0F0"/>
                </a:solidFill>
              </a:rPr>
              <a:t>Entrer chaque article – bon de commande et ligne de la commande</a:t>
            </a:r>
            <a:endParaRPr lang="fr-FR" sz="2400" dirty="0"/>
          </a:p>
        </p:txBody>
      </p:sp>
      <p:sp>
        <p:nvSpPr>
          <p:cNvPr id="3" name="TextBox 2"/>
          <p:cNvSpPr txBox="1"/>
          <p:nvPr/>
        </p:nvSpPr>
        <p:spPr>
          <a:xfrm>
            <a:off x="795160" y="1866570"/>
            <a:ext cx="4591511"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Cliquez sur ‘Remises, remarques et numéros de référence’</a:t>
            </a:r>
            <a:endParaRPr lang="fr-FR" dirty="0">
              <a:solidFill>
                <a:prstClr val="black"/>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514" y="3112729"/>
            <a:ext cx="7492324" cy="269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3" idx="2"/>
          </p:cNvCxnSpPr>
          <p:nvPr/>
        </p:nvCxnSpPr>
        <p:spPr>
          <a:xfrm>
            <a:off x="3090916" y="2512901"/>
            <a:ext cx="946063" cy="21369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002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fontScale="90000"/>
          </a:bodyPr>
          <a:lstStyle/>
          <a:p>
            <a:r>
              <a:rPr lang="fr-FR" sz="2400" dirty="0">
                <a:solidFill>
                  <a:srgbClr val="00B0F0"/>
                </a:solidFill>
              </a:rPr>
              <a:t>Entrer chaque article – bon de commande et ligne de la commande</a:t>
            </a:r>
            <a:endParaRPr lang="en-GB" sz="2400" dirty="0"/>
          </a:p>
        </p:txBody>
      </p:sp>
      <p:sp>
        <p:nvSpPr>
          <p:cNvPr id="5" name="TextBox 4"/>
          <p:cNvSpPr txBox="1"/>
          <p:nvPr/>
        </p:nvSpPr>
        <p:spPr>
          <a:xfrm>
            <a:off x="1811382" y="1047223"/>
            <a:ext cx="4572652" cy="161582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S</a:t>
            </a:r>
            <a:r>
              <a:rPr lang="fr-FR" dirty="0" smtClean="0">
                <a:solidFill>
                  <a:prstClr val="black"/>
                </a:solidFill>
              </a:rPr>
              <a:t>aisissez le bon de commande de Caterpillar dans le champ ‘Numéro de bon de commande’</a:t>
            </a:r>
          </a:p>
          <a:p>
            <a:endParaRPr lang="fr-FR" dirty="0" smtClean="0">
              <a:solidFill>
                <a:prstClr val="black"/>
              </a:solidFill>
            </a:endParaRPr>
          </a:p>
          <a:p>
            <a:r>
              <a:rPr lang="fr-FR" sz="1500" dirty="0" smtClean="0">
                <a:solidFill>
                  <a:prstClr val="black"/>
                </a:solidFill>
              </a:rPr>
              <a:t>Le bon de commande comporte toujours de 3 ou 4 lettres (en majuscules) suivies par 5 chiffres. </a:t>
            </a:r>
          </a:p>
          <a:p>
            <a:r>
              <a:rPr lang="fr-FR" sz="1500" dirty="0" smtClean="0">
                <a:solidFill>
                  <a:prstClr val="black"/>
                </a:solidFill>
              </a:rPr>
              <a:t>Ex. BAB 12345 ou GETG12345 ou FAFE12345 </a:t>
            </a:r>
            <a:endParaRPr lang="fr-FR" sz="1500" dirty="0">
              <a:solidFill>
                <a:prstClr val="black"/>
              </a:solidFill>
            </a:endParaRPr>
          </a:p>
        </p:txBody>
      </p:sp>
      <p:sp>
        <p:nvSpPr>
          <p:cNvPr id="6" name="TextBox 5"/>
          <p:cNvSpPr txBox="1"/>
          <p:nvPr/>
        </p:nvSpPr>
        <p:spPr>
          <a:xfrm>
            <a:off x="6888088" y="1047219"/>
            <a:ext cx="2681064"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Ensuite, saisissez le numéro de ligne de la commande</a:t>
            </a:r>
            <a:endParaRPr lang="fr-FR" dirty="0">
              <a:solidFill>
                <a:prstClr val="black"/>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382" y="2946771"/>
            <a:ext cx="6091238"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2"/>
          </p:cNvCxnSpPr>
          <p:nvPr/>
        </p:nvCxnSpPr>
        <p:spPr>
          <a:xfrm flipH="1">
            <a:off x="2256817" y="2663050"/>
            <a:ext cx="1840891" cy="16463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p:cNvCxnSpPr>
          <p:nvPr/>
        </p:nvCxnSpPr>
        <p:spPr>
          <a:xfrm flipH="1">
            <a:off x="3260651" y="1970549"/>
            <a:ext cx="4967969" cy="2338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007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Entrer chaque article – Numéro de bon de livraison</a:t>
            </a:r>
            <a:endParaRPr lang="fr-FR" sz="2400" dirty="0"/>
          </a:p>
        </p:txBody>
      </p:sp>
      <p:sp>
        <p:nvSpPr>
          <p:cNvPr id="5" name="TextBox 4"/>
          <p:cNvSpPr txBox="1"/>
          <p:nvPr/>
        </p:nvSpPr>
        <p:spPr>
          <a:xfrm>
            <a:off x="2080747" y="727537"/>
            <a:ext cx="6527137"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Au cas où votre facture contient plusieurs numéros de bon de livraison, veuillez en saisir un pour chaque ligne dans le champ ‘Numéro de bon de livraison’. (Ce numéro doit correspondre au numéro de bon de livraison de votre ASN afin que la facture soit libérée automatiquement)</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585" y="2356074"/>
            <a:ext cx="7453819" cy="3796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2"/>
          </p:cNvCxnSpPr>
          <p:nvPr/>
        </p:nvCxnSpPr>
        <p:spPr>
          <a:xfrm flipH="1">
            <a:off x="2762655" y="2204865"/>
            <a:ext cx="2581661" cy="21823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83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Entrer chaque article – Enregistrer l’article</a:t>
            </a:r>
            <a:endParaRPr lang="fr-FR" sz="2400" dirty="0"/>
          </a:p>
        </p:txBody>
      </p:sp>
      <p:sp>
        <p:nvSpPr>
          <p:cNvPr id="6" name="TextBox 5"/>
          <p:cNvSpPr txBox="1"/>
          <p:nvPr/>
        </p:nvSpPr>
        <p:spPr>
          <a:xfrm>
            <a:off x="2279580" y="1052739"/>
            <a:ext cx="3718825"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Cliquez sur ‘Enregistrer l’article’ après avoir inscrit toutes les données.</a:t>
            </a:r>
            <a:endParaRPr lang="fr-FR" dirty="0">
              <a:solidFill>
                <a:prstClr val="black"/>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0357" y="2420662"/>
            <a:ext cx="7017088" cy="3568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6" idx="2"/>
          </p:cNvCxnSpPr>
          <p:nvPr/>
        </p:nvCxnSpPr>
        <p:spPr>
          <a:xfrm flipH="1">
            <a:off x="2923728" y="1699070"/>
            <a:ext cx="1215265" cy="3753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84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Choisir l’entité Caterpillar à facturer</a:t>
            </a:r>
            <a:endParaRPr lang="fr-FR" sz="2400" dirty="0">
              <a:solidFill>
                <a:srgbClr val="00B0F0"/>
              </a:solidFill>
            </a:endParaRPr>
          </a:p>
        </p:txBody>
      </p:sp>
      <p:sp>
        <p:nvSpPr>
          <p:cNvPr id="7" name="TextBox 6"/>
          <p:cNvSpPr txBox="1"/>
          <p:nvPr/>
        </p:nvSpPr>
        <p:spPr>
          <a:xfrm>
            <a:off x="2140989" y="1206306"/>
            <a:ext cx="337721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Cliquez sur ‘Client’ et sélectionnez l’entité Caterpillar que vous voulez facturer</a:t>
            </a:r>
            <a:endParaRPr lang="fr-FR"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7797" y="2724867"/>
            <a:ext cx="5212438" cy="3151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7" idx="2"/>
          </p:cNvCxnSpPr>
          <p:nvPr/>
        </p:nvCxnSpPr>
        <p:spPr>
          <a:xfrm flipH="1">
            <a:off x="2558374" y="2129636"/>
            <a:ext cx="1271223" cy="1751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127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Entrer chaque article – Modifier ou supprimer l’article</a:t>
            </a:r>
            <a:endParaRPr lang="fr-FR" sz="2400" dirty="0"/>
          </a:p>
        </p:txBody>
      </p:sp>
      <p:sp>
        <p:nvSpPr>
          <p:cNvPr id="5" name="TextBox 4"/>
          <p:cNvSpPr txBox="1"/>
          <p:nvPr/>
        </p:nvSpPr>
        <p:spPr>
          <a:xfrm>
            <a:off x="3038221" y="1474643"/>
            <a:ext cx="3718825"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Vous pouvez modifier ou supprimer l’article en cliquant sur les icônes </a:t>
            </a:r>
            <a:r>
              <a:rPr lang="en-GB" dirty="0"/>
              <a:t>à</a:t>
            </a:r>
            <a:r>
              <a:rPr lang="fr-FR" dirty="0" smtClean="0">
                <a:solidFill>
                  <a:prstClr val="black"/>
                </a:solidFill>
              </a:rPr>
              <a:t> droite – l’onglet ‘papier/stylo’ pour modifier, le ‘x’ pour supprimer</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6816" y="3831551"/>
            <a:ext cx="7620203" cy="1347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2"/>
          </p:cNvCxnSpPr>
          <p:nvPr/>
        </p:nvCxnSpPr>
        <p:spPr>
          <a:xfrm>
            <a:off x="4897634" y="2674972"/>
            <a:ext cx="4450647" cy="18303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07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Entrer chaque article – Ajouter une ligne</a:t>
            </a:r>
            <a:endParaRPr lang="fr-FR" sz="2400" dirty="0"/>
          </a:p>
        </p:txBody>
      </p:sp>
      <p:sp>
        <p:nvSpPr>
          <p:cNvPr id="5" name="TextBox 4"/>
          <p:cNvSpPr txBox="1"/>
          <p:nvPr/>
        </p:nvSpPr>
        <p:spPr>
          <a:xfrm>
            <a:off x="1919535" y="1549371"/>
            <a:ext cx="5705765"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Cliquer sur ‘Ajouter’ pour entrer une ligne supplémentaire.</a:t>
            </a:r>
          </a:p>
          <a:p>
            <a:r>
              <a:rPr lang="fr-FR" dirty="0" smtClean="0">
                <a:solidFill>
                  <a:prstClr val="black"/>
                </a:solidFill>
              </a:rPr>
              <a:t>Vous pouvez ajouter autant de lignes que vous voulez mais nous vous recommandons d’envoyer les factures avec une seule ligne. Ceci afin d’</a:t>
            </a:r>
            <a:r>
              <a:rPr lang="fr-FR" dirty="0">
                <a:solidFill>
                  <a:prstClr val="black"/>
                </a:solidFill>
              </a:rPr>
              <a:t>é</a:t>
            </a:r>
            <a:r>
              <a:rPr lang="fr-FR" dirty="0" smtClean="0">
                <a:solidFill>
                  <a:prstClr val="black"/>
                </a:solidFill>
              </a:rPr>
              <a:t>viter tout retard de paiement qui pourrait être causés par une ou deux lignes en litige.</a:t>
            </a:r>
            <a:endParaRPr lang="fr-FR" dirty="0">
              <a:solidFill>
                <a:prstClr val="black"/>
              </a:solidFill>
            </a:endParaRP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492" y="3890403"/>
            <a:ext cx="9552380" cy="1708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2"/>
          </p:cNvCxnSpPr>
          <p:nvPr/>
        </p:nvCxnSpPr>
        <p:spPr>
          <a:xfrm flipH="1">
            <a:off x="2639620" y="3026699"/>
            <a:ext cx="2132798" cy="22745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331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Entrer chaque article – frais supplémentaires</a:t>
            </a:r>
            <a:endParaRPr lang="fr-FR" sz="2400" dirty="0"/>
          </a:p>
        </p:txBody>
      </p:sp>
      <p:sp>
        <p:nvSpPr>
          <p:cNvPr id="5" name="TextBox 4"/>
          <p:cNvSpPr txBox="1"/>
          <p:nvPr/>
        </p:nvSpPr>
        <p:spPr>
          <a:xfrm>
            <a:off x="1905531" y="921496"/>
            <a:ext cx="6358999"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Vous pouvez rajouter vos frais supplémentaires en créant une nouvelle ligne de facturation.</a:t>
            </a:r>
          </a:p>
          <a:p>
            <a:r>
              <a:rPr lang="fr-FR" dirty="0" smtClean="0">
                <a:solidFill>
                  <a:prstClr val="black"/>
                </a:solidFill>
              </a:rPr>
              <a:t>Choisissez ‘Frais supplémentaires’ comme ‘Type d’article’. La mise en page se fera automatiquement.</a:t>
            </a:r>
            <a:endParaRPr lang="fr-FR" dirty="0">
              <a:solidFill>
                <a:prstClr val="black"/>
              </a:solidFill>
            </a:endParaRPr>
          </a:p>
        </p:txBody>
      </p:sp>
      <p:sp>
        <p:nvSpPr>
          <p:cNvPr id="2" name="TextBox 1"/>
          <p:cNvSpPr txBox="1"/>
          <p:nvPr/>
        </p:nvSpPr>
        <p:spPr>
          <a:xfrm>
            <a:off x="1981203" y="2168360"/>
            <a:ext cx="7514423" cy="461665"/>
          </a:xfrm>
          <a:prstGeom prst="rect">
            <a:avLst/>
          </a:prstGeom>
          <a:noFill/>
        </p:spPr>
        <p:txBody>
          <a:bodyPr wrap="square" rtlCol="0">
            <a:spAutoFit/>
          </a:bodyPr>
          <a:lstStyle/>
          <a:p>
            <a:r>
              <a:rPr lang="fr-FR" sz="1200" dirty="0" smtClean="0">
                <a:solidFill>
                  <a:prstClr val="white">
                    <a:lumMod val="50000"/>
                  </a:prstClr>
                </a:solidFill>
              </a:rPr>
              <a:t>Il n’est pas possible d’envoyer une facture uniquement pour des frais supplémentaires.</a:t>
            </a:r>
          </a:p>
          <a:p>
            <a:r>
              <a:rPr lang="fr-FR" sz="1200" dirty="0" smtClean="0">
                <a:solidFill>
                  <a:prstClr val="white">
                    <a:lumMod val="50000"/>
                  </a:prstClr>
                </a:solidFill>
              </a:rPr>
              <a:t>Il faut que les frais supplémentaires soient accompagnés d’une ligne de marchandises.</a:t>
            </a:r>
            <a:endParaRPr lang="fr-FR" sz="1200" dirty="0">
              <a:solidFill>
                <a:prstClr val="white">
                  <a:lumMod val="50000"/>
                </a:prstClr>
              </a:solidFill>
            </a:endParaRP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098" y="2960181"/>
            <a:ext cx="7363982" cy="2702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3129670" y="2121827"/>
            <a:ext cx="1688823" cy="16799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462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Entrer chaque article – frais supplémentaires: description</a:t>
            </a:r>
            <a:endParaRPr lang="fr-FR" sz="2400" dirty="0"/>
          </a:p>
        </p:txBody>
      </p:sp>
      <p:sp>
        <p:nvSpPr>
          <p:cNvPr id="5" name="TextBox 4"/>
          <p:cNvSpPr txBox="1"/>
          <p:nvPr/>
        </p:nvSpPr>
        <p:spPr>
          <a:xfrm>
            <a:off x="2471442" y="976313"/>
            <a:ext cx="5544616"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Dans la liste ci-dessous, sélectionnez la ‘description’ des frais supplémentaires.</a:t>
            </a:r>
            <a:endParaRPr lang="fr-FR" dirty="0">
              <a:solidFill>
                <a:prstClr val="black"/>
              </a:solidFill>
            </a:endParaRP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713" y="1887167"/>
            <a:ext cx="6796166" cy="416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2"/>
          </p:cNvCxnSpPr>
          <p:nvPr/>
        </p:nvCxnSpPr>
        <p:spPr>
          <a:xfrm flipH="1">
            <a:off x="3717723" y="1622647"/>
            <a:ext cx="1526027" cy="10098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604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Entrer chaque article – frais supplémentaires: unité de mesure</a:t>
            </a:r>
            <a:endParaRPr lang="fr-FR" sz="2400" dirty="0"/>
          </a:p>
        </p:txBody>
      </p:sp>
      <p:sp>
        <p:nvSpPr>
          <p:cNvPr id="5" name="TextBox 4"/>
          <p:cNvSpPr txBox="1"/>
          <p:nvPr/>
        </p:nvSpPr>
        <p:spPr>
          <a:xfrm>
            <a:off x="1991544" y="1196755"/>
            <a:ext cx="7200800"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Sélectionnez la bonne unité de mesure dans la liste ci-dessous. La bonne unité de mesure se trouve sur le bon de commande. Veuillez consulter la liste </a:t>
            </a:r>
            <a:r>
              <a:rPr lang="fr-FR" dirty="0" err="1" smtClean="0">
                <a:solidFill>
                  <a:prstClr val="black"/>
                </a:solidFill>
              </a:rPr>
              <a:t>Tungsten</a:t>
            </a:r>
            <a:r>
              <a:rPr lang="fr-FR" dirty="0" smtClean="0">
                <a:solidFill>
                  <a:prstClr val="black"/>
                </a:solidFill>
              </a:rPr>
              <a:t>-Caterpillar UOM si les descriptions sont différentes.</a:t>
            </a:r>
            <a:endParaRPr lang="fr-FR" dirty="0">
              <a:solidFill>
                <a:prstClr val="black"/>
              </a:solidFill>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100" y="2908298"/>
            <a:ext cx="6576244" cy="287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2"/>
          </p:cNvCxnSpPr>
          <p:nvPr/>
        </p:nvCxnSpPr>
        <p:spPr>
          <a:xfrm>
            <a:off x="5591944" y="2120085"/>
            <a:ext cx="575392" cy="1576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825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a:solidFill>
                  <a:srgbClr val="00B0F0"/>
                </a:solidFill>
              </a:rPr>
              <a:t>Entrer chaque article – frais supplémentaires: </a:t>
            </a:r>
            <a:r>
              <a:rPr lang="fr-FR" sz="2400" dirty="0" smtClean="0">
                <a:solidFill>
                  <a:srgbClr val="00B0F0"/>
                </a:solidFill>
              </a:rPr>
              <a:t>quantité et prix</a:t>
            </a:r>
            <a:endParaRPr lang="fr-FR" sz="2400" dirty="0"/>
          </a:p>
        </p:txBody>
      </p:sp>
      <p:sp>
        <p:nvSpPr>
          <p:cNvPr id="5" name="TextBox 4"/>
          <p:cNvSpPr txBox="1"/>
          <p:nvPr/>
        </p:nvSpPr>
        <p:spPr>
          <a:xfrm>
            <a:off x="4727848" y="1785592"/>
            <a:ext cx="2088232"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S</a:t>
            </a:r>
            <a:r>
              <a:rPr lang="fr-FR" dirty="0" smtClean="0">
                <a:solidFill>
                  <a:prstClr val="black"/>
                </a:solidFill>
              </a:rPr>
              <a:t>aisissez la quantité</a:t>
            </a:r>
            <a:endParaRPr lang="fr-FR" dirty="0">
              <a:solidFill>
                <a:prstClr val="black"/>
              </a:solidFill>
            </a:endParaRPr>
          </a:p>
        </p:txBody>
      </p:sp>
      <p:sp>
        <p:nvSpPr>
          <p:cNvPr id="6" name="TextBox 5"/>
          <p:cNvSpPr txBox="1"/>
          <p:nvPr/>
        </p:nvSpPr>
        <p:spPr>
          <a:xfrm>
            <a:off x="7176122" y="1785592"/>
            <a:ext cx="2660764"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S</a:t>
            </a:r>
            <a:r>
              <a:rPr lang="fr-FR" dirty="0" smtClean="0">
                <a:solidFill>
                  <a:prstClr val="black"/>
                </a:solidFill>
              </a:rPr>
              <a:t>aisissez le prix unitaire des frais supplémentaires</a:t>
            </a:r>
            <a:endParaRPr lang="fr-FR" dirty="0">
              <a:solidFill>
                <a:prstClr val="black"/>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1784" y="2718258"/>
            <a:ext cx="7445102" cy="3232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2"/>
          </p:cNvCxnSpPr>
          <p:nvPr/>
        </p:nvCxnSpPr>
        <p:spPr>
          <a:xfrm>
            <a:off x="5771964" y="2154924"/>
            <a:ext cx="1404158" cy="14180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p:cNvCxnSpPr>
          <p:nvPr/>
        </p:nvCxnSpPr>
        <p:spPr>
          <a:xfrm>
            <a:off x="8506504" y="2431923"/>
            <a:ext cx="686134" cy="1141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4451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Entrer chaque article – frais supplémentaires: taux de TVA</a:t>
            </a:r>
            <a:endParaRPr lang="fr-FR" sz="2400" dirty="0"/>
          </a:p>
        </p:txBody>
      </p:sp>
      <p:sp>
        <p:nvSpPr>
          <p:cNvPr id="5" name="TextBox 4"/>
          <p:cNvSpPr txBox="1"/>
          <p:nvPr/>
        </p:nvSpPr>
        <p:spPr>
          <a:xfrm>
            <a:off x="2351586" y="1323925"/>
            <a:ext cx="2777007"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Sélectionnez le bon taux de TVA dans la liste </a:t>
            </a:r>
            <a:r>
              <a:rPr lang="fr-FR" dirty="0" smtClean="0">
                <a:solidFill>
                  <a:prstClr val="black"/>
                </a:solidFill>
              </a:rPr>
              <a:t>‘</a:t>
            </a:r>
            <a:r>
              <a:rPr lang="fr-FR" dirty="0">
                <a:solidFill>
                  <a:prstClr val="black"/>
                </a:solidFill>
              </a:rPr>
              <a:t>Type de TVA’.</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372" y="2710483"/>
            <a:ext cx="7620203" cy="3309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2"/>
          </p:cNvCxnSpPr>
          <p:nvPr/>
        </p:nvCxnSpPr>
        <p:spPr>
          <a:xfrm>
            <a:off x="3740090" y="2247255"/>
            <a:ext cx="2139889" cy="21178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3919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fontScale="90000"/>
          </a:bodyPr>
          <a:lstStyle/>
          <a:p>
            <a:r>
              <a:rPr lang="fr-FR" sz="2400" dirty="0">
                <a:solidFill>
                  <a:srgbClr val="00B0F0"/>
                </a:solidFill>
              </a:rPr>
              <a:t>Entrer chaque article </a:t>
            </a:r>
            <a:r>
              <a:rPr lang="fr-FR" sz="2400" dirty="0" smtClean="0">
                <a:solidFill>
                  <a:srgbClr val="00B0F0"/>
                </a:solidFill>
              </a:rPr>
              <a:t>– frais supplémentaires: </a:t>
            </a:r>
            <a:r>
              <a:rPr lang="fr-FR" sz="2400" dirty="0">
                <a:solidFill>
                  <a:srgbClr val="00B0F0"/>
                </a:solidFill>
              </a:rPr>
              <a:t>bon de commande et ligne de la commande</a:t>
            </a:r>
            <a:endParaRPr lang="en-GB" sz="2400" dirty="0"/>
          </a:p>
        </p:txBody>
      </p:sp>
      <p:sp>
        <p:nvSpPr>
          <p:cNvPr id="5" name="TextBox 4"/>
          <p:cNvSpPr txBox="1"/>
          <p:nvPr/>
        </p:nvSpPr>
        <p:spPr>
          <a:xfrm>
            <a:off x="1876767" y="908722"/>
            <a:ext cx="5064724" cy="161582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S</a:t>
            </a:r>
            <a:r>
              <a:rPr lang="fr-FR" dirty="0" smtClean="0">
                <a:solidFill>
                  <a:prstClr val="black"/>
                </a:solidFill>
              </a:rPr>
              <a:t>aisissez </a:t>
            </a:r>
            <a:r>
              <a:rPr lang="fr-FR" dirty="0">
                <a:solidFill>
                  <a:prstClr val="black"/>
                </a:solidFill>
              </a:rPr>
              <a:t>le bon de commande de Caterpillar dans le champ ‘Numéro de bon de commande’</a:t>
            </a:r>
          </a:p>
          <a:p>
            <a:endParaRPr lang="fr-FR" dirty="0">
              <a:solidFill>
                <a:prstClr val="black"/>
              </a:solidFill>
            </a:endParaRPr>
          </a:p>
          <a:p>
            <a:r>
              <a:rPr lang="fr-FR" sz="1500" dirty="0">
                <a:solidFill>
                  <a:prstClr val="black"/>
                </a:solidFill>
              </a:rPr>
              <a:t>Le bon de commande </a:t>
            </a:r>
            <a:r>
              <a:rPr lang="fr-FR" sz="1500" dirty="0" smtClean="0">
                <a:solidFill>
                  <a:prstClr val="black"/>
                </a:solidFill>
              </a:rPr>
              <a:t>comporte </a:t>
            </a:r>
            <a:r>
              <a:rPr lang="fr-FR" sz="1500" dirty="0">
                <a:solidFill>
                  <a:prstClr val="black"/>
                </a:solidFill>
              </a:rPr>
              <a:t>toujours de 3 ou 4 lettres (en majuscules) suivies par 5 chiffres. </a:t>
            </a:r>
          </a:p>
          <a:p>
            <a:r>
              <a:rPr lang="fr-FR" sz="1500" dirty="0" smtClean="0">
                <a:solidFill>
                  <a:prstClr val="black"/>
                </a:solidFill>
              </a:rPr>
              <a:t>Ex. </a:t>
            </a:r>
            <a:r>
              <a:rPr lang="fr-FR" sz="1500" dirty="0">
                <a:solidFill>
                  <a:prstClr val="black"/>
                </a:solidFill>
              </a:rPr>
              <a:t>BAB 12345 ou GETG12345 ou FAFE12345 </a:t>
            </a:r>
          </a:p>
        </p:txBody>
      </p:sp>
      <p:sp>
        <p:nvSpPr>
          <p:cNvPr id="6" name="TextBox 5"/>
          <p:cNvSpPr txBox="1"/>
          <p:nvPr/>
        </p:nvSpPr>
        <p:spPr>
          <a:xfrm>
            <a:off x="7420827" y="1040656"/>
            <a:ext cx="2681064"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Entrez le numéro de séquence ou ligne de la commande dans le champ ‘Numéro de ligne de la commande’</a:t>
            </a:r>
            <a:endParaRPr lang="fr-FR" dirty="0">
              <a:solidFill>
                <a:prstClr val="black"/>
              </a:solidFil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808" y="3121252"/>
            <a:ext cx="6598596" cy="284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2"/>
          </p:cNvCxnSpPr>
          <p:nvPr/>
        </p:nvCxnSpPr>
        <p:spPr>
          <a:xfrm flipH="1">
            <a:off x="2850204" y="2524549"/>
            <a:ext cx="1558925" cy="24886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2"/>
          </p:cNvCxnSpPr>
          <p:nvPr/>
        </p:nvCxnSpPr>
        <p:spPr>
          <a:xfrm flipH="1">
            <a:off x="3803515" y="2517984"/>
            <a:ext cx="4957844" cy="26326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72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a:solidFill>
                  <a:srgbClr val="00B0F0"/>
                </a:solidFill>
              </a:rPr>
              <a:t>Entrer chaque article </a:t>
            </a:r>
            <a:r>
              <a:rPr lang="fr-FR" sz="2400" dirty="0" smtClean="0">
                <a:solidFill>
                  <a:srgbClr val="00B0F0"/>
                </a:solidFill>
              </a:rPr>
              <a:t>– frais supplémentaires: enregistrer </a:t>
            </a:r>
            <a:r>
              <a:rPr lang="fr-FR" sz="2400" dirty="0">
                <a:solidFill>
                  <a:srgbClr val="00B0F0"/>
                </a:solidFill>
              </a:rPr>
              <a:t>l’article</a:t>
            </a:r>
            <a:endParaRPr lang="fr-FR" sz="2400" dirty="0"/>
          </a:p>
        </p:txBody>
      </p:sp>
      <p:sp>
        <p:nvSpPr>
          <p:cNvPr id="5" name="TextBox 4"/>
          <p:cNvSpPr txBox="1"/>
          <p:nvPr/>
        </p:nvSpPr>
        <p:spPr>
          <a:xfrm>
            <a:off x="1991546" y="1484786"/>
            <a:ext cx="4068596"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Cliquer sur ‘Enregistrer l’article’ pour confirmer l’enregistrement de cette ligne</a:t>
            </a:r>
            <a:endParaRPr lang="fr-FR" dirty="0">
              <a:solidFill>
                <a:prstClr val="black"/>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295" y="2629102"/>
            <a:ext cx="8147106" cy="3530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2"/>
          </p:cNvCxnSpPr>
          <p:nvPr/>
        </p:nvCxnSpPr>
        <p:spPr>
          <a:xfrm flipH="1">
            <a:off x="2639617" y="2131117"/>
            <a:ext cx="1386227" cy="3458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78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Informations supplémentaires – Taux de change TVA</a:t>
            </a:r>
            <a:endParaRPr lang="fr-FR" sz="2400" dirty="0"/>
          </a:p>
        </p:txBody>
      </p:sp>
      <p:sp>
        <p:nvSpPr>
          <p:cNvPr id="5" name="TextBox 4"/>
          <p:cNvSpPr txBox="1"/>
          <p:nvPr/>
        </p:nvSpPr>
        <p:spPr>
          <a:xfrm>
            <a:off x="2495602" y="1340771"/>
            <a:ext cx="4068596"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Quand la devise de votre facture est différente de la devise du pays de votre société, vous devez entrer le taux de change manuellement.</a:t>
            </a:r>
            <a:endParaRPr lang="fr-FR" dirty="0">
              <a:solidFill>
                <a:prstClr val="black"/>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2" y="3189356"/>
            <a:ext cx="58293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2"/>
          </p:cNvCxnSpPr>
          <p:nvPr/>
        </p:nvCxnSpPr>
        <p:spPr>
          <a:xfrm flipH="1">
            <a:off x="4027251" y="2541100"/>
            <a:ext cx="502649" cy="9803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6272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Choisir l’entité Caterpillar à facturer</a:t>
            </a:r>
            <a:endParaRPr lang="fr-FR" sz="2400" dirty="0"/>
          </a:p>
        </p:txBody>
      </p:sp>
      <p:sp>
        <p:nvSpPr>
          <p:cNvPr id="5" name="TextBox 4"/>
          <p:cNvSpPr txBox="1"/>
          <p:nvPr/>
        </p:nvSpPr>
        <p:spPr>
          <a:xfrm>
            <a:off x="7464155" y="1106012"/>
            <a:ext cx="3138525"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Trouvez l’entité correcte et cliquez sur ‘Sélectionner le client’ </a:t>
            </a:r>
            <a:endParaRPr lang="fr-FR" dirty="0">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198" y="2120630"/>
            <a:ext cx="4619521" cy="3688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a:off x="3287949" y="2029347"/>
            <a:ext cx="5904395" cy="18519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926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Informations supplémentaires – pièces jointes</a:t>
            </a:r>
            <a:endParaRPr lang="fr-FR" sz="2400" dirty="0"/>
          </a:p>
        </p:txBody>
      </p:sp>
      <p:sp>
        <p:nvSpPr>
          <p:cNvPr id="5" name="TextBox 4"/>
          <p:cNvSpPr txBox="1"/>
          <p:nvPr/>
        </p:nvSpPr>
        <p:spPr>
          <a:xfrm>
            <a:off x="2135562" y="1268760"/>
            <a:ext cx="4638951"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Vous pouvez joindre des pièces liées aux factures en cliquant sur ‘Sélectionner’. </a:t>
            </a:r>
            <a:r>
              <a:rPr lang="fr-FR" dirty="0">
                <a:solidFill>
                  <a:prstClr val="black"/>
                </a:solidFill>
              </a:rPr>
              <a:t>Ces pièces jointes </a:t>
            </a:r>
            <a:r>
              <a:rPr lang="fr-FR" dirty="0" smtClean="0">
                <a:solidFill>
                  <a:prstClr val="black"/>
                </a:solidFill>
              </a:rPr>
              <a:t>seront téléchargés</a:t>
            </a:r>
            <a:r>
              <a:rPr lang="fr-FR" dirty="0">
                <a:solidFill>
                  <a:prstClr val="black"/>
                </a:solidFill>
              </a:rPr>
              <a:t> </a:t>
            </a:r>
            <a:r>
              <a:rPr lang="fr-FR" dirty="0" smtClean="0">
                <a:solidFill>
                  <a:prstClr val="black"/>
                </a:solidFill>
              </a:rPr>
              <a:t>manuellement par Caterpillar car le système </a:t>
            </a:r>
            <a:r>
              <a:rPr lang="fr-FR" dirty="0" err="1" smtClean="0">
                <a:solidFill>
                  <a:prstClr val="black"/>
                </a:solidFill>
              </a:rPr>
              <a:t>Tungsten</a:t>
            </a:r>
            <a:r>
              <a:rPr lang="fr-FR" dirty="0" smtClean="0">
                <a:solidFill>
                  <a:prstClr val="black"/>
                </a:solidFill>
              </a:rPr>
              <a:t> ne peut pas les envoyer</a:t>
            </a:r>
            <a:endParaRPr lang="fr-FR" dirty="0">
              <a:solidFill>
                <a:prstClr val="black"/>
              </a:solidFill>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3018274"/>
            <a:ext cx="95821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5" idx="2"/>
          </p:cNvCxnSpPr>
          <p:nvPr/>
        </p:nvCxnSpPr>
        <p:spPr>
          <a:xfrm flipH="1">
            <a:off x="4007772" y="2746088"/>
            <a:ext cx="447266" cy="538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1104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Envoyer la facture</a:t>
            </a:r>
            <a:endParaRPr lang="fr-FR" sz="2400" dirty="0"/>
          </a:p>
        </p:txBody>
      </p:sp>
      <p:sp>
        <p:nvSpPr>
          <p:cNvPr id="6" name="TextBox 5"/>
          <p:cNvSpPr txBox="1"/>
          <p:nvPr/>
        </p:nvSpPr>
        <p:spPr>
          <a:xfrm>
            <a:off x="1912188" y="1441394"/>
            <a:ext cx="4068596"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Si vous êtes satisfait que toutes les informations rentrées sont correctes, veuillez soumettre la facture en cliquant sur ‘Envoyer’.</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534" y="3110452"/>
            <a:ext cx="5141843" cy="271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6" idx="2"/>
          </p:cNvCxnSpPr>
          <p:nvPr/>
        </p:nvCxnSpPr>
        <p:spPr>
          <a:xfrm>
            <a:off x="3946486" y="2641723"/>
            <a:ext cx="4351208" cy="26112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484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fontScale="90000"/>
          </a:bodyPr>
          <a:lstStyle/>
          <a:p>
            <a:r>
              <a:rPr lang="fr-FR" sz="2400" dirty="0" smtClean="0">
                <a:solidFill>
                  <a:srgbClr val="00B0F0"/>
                </a:solidFill>
              </a:rPr>
              <a:t>Informations supplémentaires – Enregistrer la facture comme modèle</a:t>
            </a:r>
            <a:endParaRPr lang="fr-FR" sz="2400" dirty="0"/>
          </a:p>
        </p:txBody>
      </p:sp>
      <p:sp>
        <p:nvSpPr>
          <p:cNvPr id="5" name="TextBox 4"/>
          <p:cNvSpPr txBox="1"/>
          <p:nvPr/>
        </p:nvSpPr>
        <p:spPr>
          <a:xfrm>
            <a:off x="2207569" y="980729"/>
            <a:ext cx="4122285"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Vous pouvez enregistrer la facture comme modèle et la réutiliser après avoir changé le numéro de facture.</a:t>
            </a:r>
            <a:endParaRPr lang="fr-FR" dirty="0">
              <a:solidFill>
                <a:prstClr val="black"/>
              </a:solidFill>
            </a:endParaRPr>
          </a:p>
        </p:txBody>
      </p:sp>
      <p:sp>
        <p:nvSpPr>
          <p:cNvPr id="6" name="TextBox 5"/>
          <p:cNvSpPr txBox="1"/>
          <p:nvPr/>
        </p:nvSpPr>
        <p:spPr>
          <a:xfrm>
            <a:off x="2626467" y="3790943"/>
            <a:ext cx="4068596"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Saisissez le nom du modèle et cliquez sur ‘Enregistrer’.</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6467" y="2188519"/>
            <a:ext cx="5451543" cy="142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5" idx="2"/>
          </p:cNvCxnSpPr>
          <p:nvPr/>
        </p:nvCxnSpPr>
        <p:spPr>
          <a:xfrm>
            <a:off x="4268712" y="1904059"/>
            <a:ext cx="1827289" cy="12379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3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6467" y="4658488"/>
            <a:ext cx="4537546" cy="1499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a:stCxn id="6" idx="2"/>
          </p:cNvCxnSpPr>
          <p:nvPr/>
        </p:nvCxnSpPr>
        <p:spPr>
          <a:xfrm flipH="1">
            <a:off x="4066162" y="4437274"/>
            <a:ext cx="594603" cy="970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2112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Informations supplémentaires – Utiliser un modèle enregistré</a:t>
            </a:r>
            <a:endParaRPr lang="fr-FR" sz="2400" dirty="0"/>
          </a:p>
        </p:txBody>
      </p:sp>
      <p:sp>
        <p:nvSpPr>
          <p:cNvPr id="6" name="TextBox 5"/>
          <p:cNvSpPr txBox="1"/>
          <p:nvPr/>
        </p:nvSpPr>
        <p:spPr>
          <a:xfrm>
            <a:off x="2713340" y="948944"/>
            <a:ext cx="2193091"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Choisissez </a:t>
            </a:r>
            <a:r>
              <a:rPr lang="fr-FR" dirty="0" smtClean="0">
                <a:solidFill>
                  <a:prstClr val="black"/>
                </a:solidFill>
              </a:rPr>
              <a:t>‘Gestion des modèles’ </a:t>
            </a:r>
            <a:r>
              <a:rPr lang="fr-FR" dirty="0">
                <a:solidFill>
                  <a:prstClr val="black"/>
                </a:solidFill>
              </a:rPr>
              <a:t>dans la </a:t>
            </a:r>
            <a:r>
              <a:rPr lang="fr-FR" dirty="0" smtClean="0">
                <a:solidFill>
                  <a:prstClr val="black"/>
                </a:solidFill>
              </a:rPr>
              <a:t>liste ‘</a:t>
            </a:r>
            <a:r>
              <a:rPr lang="fr-FR" dirty="0">
                <a:solidFill>
                  <a:prstClr val="black"/>
                </a:solidFill>
              </a:rPr>
              <a:t>Facturation’</a:t>
            </a:r>
          </a:p>
        </p:txBody>
      </p:sp>
      <p:sp>
        <p:nvSpPr>
          <p:cNvPr id="7" name="TextBox 6"/>
          <p:cNvSpPr txBox="1"/>
          <p:nvPr/>
        </p:nvSpPr>
        <p:spPr>
          <a:xfrm>
            <a:off x="8616283" y="3861050"/>
            <a:ext cx="2284957"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Sélectionnez dans la liste de modèles enregistrés et cliquez sur ‘Modifier’.</a:t>
            </a:r>
            <a:endParaRPr lang="fr-FR" dirty="0">
              <a:solidFill>
                <a:prstClr val="black"/>
              </a:solidFill>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749" y="948944"/>
            <a:ext cx="4353534" cy="2310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a:stCxn id="6" idx="3"/>
          </p:cNvCxnSpPr>
          <p:nvPr/>
        </p:nvCxnSpPr>
        <p:spPr>
          <a:xfrm>
            <a:off x="4906431" y="1410609"/>
            <a:ext cx="757523" cy="2902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8134" y="4102766"/>
            <a:ext cx="4871025" cy="1742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a:stCxn id="7" idx="1"/>
          </p:cNvCxnSpPr>
          <p:nvPr/>
        </p:nvCxnSpPr>
        <p:spPr>
          <a:xfrm flipH="1">
            <a:off x="6984460" y="4461215"/>
            <a:ext cx="1631823" cy="772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0513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088" y="4840366"/>
            <a:ext cx="6343247" cy="1253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1981200" y="274638"/>
            <a:ext cx="8229600" cy="490066"/>
          </a:xfrm>
        </p:spPr>
        <p:txBody>
          <a:bodyPr>
            <a:normAutofit/>
          </a:bodyPr>
          <a:lstStyle/>
          <a:p>
            <a:r>
              <a:rPr lang="fr-FR" sz="2400" dirty="0">
                <a:solidFill>
                  <a:srgbClr val="00B0F0"/>
                </a:solidFill>
              </a:rPr>
              <a:t>Informations supplémentaires – Utiliser un modèle enregistré</a:t>
            </a:r>
            <a:endParaRPr lang="fr-FR" sz="2400" dirty="0"/>
          </a:p>
        </p:txBody>
      </p:sp>
      <p:sp>
        <p:nvSpPr>
          <p:cNvPr id="5" name="TextBox 4"/>
          <p:cNvSpPr txBox="1"/>
          <p:nvPr/>
        </p:nvSpPr>
        <p:spPr>
          <a:xfrm>
            <a:off x="5518044" y="980729"/>
            <a:ext cx="3993291"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Allez dans le bas de l’écran de la facture et cliquez sur ‘Utiliser le modèle maintenant’.</a:t>
            </a:r>
            <a:endParaRPr lang="fr-FR" dirty="0">
              <a:solidFill>
                <a:prstClr val="black"/>
              </a:solidFill>
            </a:endParaRPr>
          </a:p>
        </p:txBody>
      </p:sp>
      <p:cxnSp>
        <p:nvCxnSpPr>
          <p:cNvPr id="10" name="Straight Arrow Connector 9"/>
          <p:cNvCxnSpPr>
            <a:stCxn id="6" idx="3"/>
          </p:cNvCxnSpPr>
          <p:nvPr/>
        </p:nvCxnSpPr>
        <p:spPr>
          <a:xfrm>
            <a:off x="4552665" y="4019399"/>
            <a:ext cx="650424" cy="1138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088" y="2074843"/>
            <a:ext cx="6950907" cy="1806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2"/>
          </p:cNvCxnSpPr>
          <p:nvPr/>
        </p:nvCxnSpPr>
        <p:spPr>
          <a:xfrm>
            <a:off x="7514690" y="1904059"/>
            <a:ext cx="813559" cy="1308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783510" y="3557734"/>
            <a:ext cx="2769155"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Saisissez un numéro de facture et cliquez sur ‘Créer une facture’.</a:t>
            </a:r>
            <a:endParaRPr lang="fr-FR" dirty="0">
              <a:solidFill>
                <a:prstClr val="black"/>
              </a:solidFill>
            </a:endParaRPr>
          </a:p>
        </p:txBody>
      </p:sp>
    </p:spTree>
    <p:extLst>
      <p:ext uri="{BB962C8B-B14F-4D97-AF65-F5344CB8AC3E}">
        <p14:creationId xmlns:p14="http://schemas.microsoft.com/office/powerpoint/2010/main" val="28394242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Informations supplémentaires – Informations sur la société</a:t>
            </a:r>
            <a:endParaRPr lang="fr-FR" sz="2400" dirty="0"/>
          </a:p>
        </p:txBody>
      </p:sp>
      <p:sp>
        <p:nvSpPr>
          <p:cNvPr id="5" name="TextBox 4"/>
          <p:cNvSpPr txBox="1"/>
          <p:nvPr/>
        </p:nvSpPr>
        <p:spPr>
          <a:xfrm>
            <a:off x="2063553" y="1196756"/>
            <a:ext cx="2193091" cy="424731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Quand vous mettez </a:t>
            </a:r>
            <a:r>
              <a:rPr lang="en-GB" dirty="0"/>
              <a:t>à</a:t>
            </a:r>
            <a:r>
              <a:rPr lang="fr-FR" dirty="0" smtClean="0">
                <a:solidFill>
                  <a:prstClr val="black"/>
                </a:solidFill>
              </a:rPr>
              <a:t> jour les informations sur votre société sur </a:t>
            </a:r>
            <a:r>
              <a:rPr lang="fr-FR" dirty="0" err="1" smtClean="0">
                <a:solidFill>
                  <a:prstClr val="black"/>
                </a:solidFill>
              </a:rPr>
              <a:t>Tungsten</a:t>
            </a:r>
            <a:r>
              <a:rPr lang="fr-FR" dirty="0" smtClean="0">
                <a:solidFill>
                  <a:prstClr val="black"/>
                </a:solidFill>
              </a:rPr>
              <a:t> veuillez informer:</a:t>
            </a:r>
          </a:p>
          <a:p>
            <a:r>
              <a:rPr lang="fr-FR" dirty="0" smtClean="0">
                <a:solidFill>
                  <a:prstClr val="black"/>
                </a:solidFill>
                <a:hlinkClick r:id="rId2"/>
              </a:rPr>
              <a:t>E-invoicing@cat.com</a:t>
            </a:r>
            <a:r>
              <a:rPr lang="fr-FR" dirty="0" smtClean="0">
                <a:solidFill>
                  <a:prstClr val="black"/>
                </a:solidFill>
              </a:rPr>
              <a:t> </a:t>
            </a:r>
          </a:p>
          <a:p>
            <a:endParaRPr lang="fr-FR" dirty="0" smtClean="0">
              <a:solidFill>
                <a:prstClr val="black"/>
              </a:solidFill>
            </a:endParaRPr>
          </a:p>
          <a:p>
            <a:r>
              <a:rPr lang="fr-FR" dirty="0" smtClean="0">
                <a:solidFill>
                  <a:prstClr val="black"/>
                </a:solidFill>
              </a:rPr>
              <a:t>Vos factures seront rejetées si ces informations sur </a:t>
            </a:r>
            <a:r>
              <a:rPr lang="fr-FR" dirty="0" err="1" smtClean="0">
                <a:solidFill>
                  <a:prstClr val="black"/>
                </a:solidFill>
              </a:rPr>
              <a:t>Tungsten</a:t>
            </a:r>
            <a:r>
              <a:rPr lang="fr-FR" dirty="0" smtClean="0">
                <a:solidFill>
                  <a:prstClr val="black"/>
                </a:solidFill>
              </a:rPr>
              <a:t> ne correspondent pas aux informations sur le système de Caterpillar.</a:t>
            </a:r>
            <a:endParaRPr lang="fr-FR" dirty="0">
              <a:solidFill>
                <a:prstClr val="black"/>
              </a:solidFill>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2195" y="939183"/>
            <a:ext cx="5190112" cy="476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001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Statut de la facture - Transmise</a:t>
            </a:r>
            <a:endParaRPr lang="fr-FR" sz="2400" dirty="0"/>
          </a:p>
        </p:txBody>
      </p:sp>
      <p:sp>
        <p:nvSpPr>
          <p:cNvPr id="7" name="TextBox 6"/>
          <p:cNvSpPr txBox="1"/>
          <p:nvPr/>
        </p:nvSpPr>
        <p:spPr>
          <a:xfrm>
            <a:off x="1919537" y="1196755"/>
            <a:ext cx="2193091"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Lorsque </a:t>
            </a:r>
            <a:r>
              <a:rPr lang="fr-FR" dirty="0" err="1" smtClean="0">
                <a:solidFill>
                  <a:prstClr val="black"/>
                </a:solidFill>
              </a:rPr>
              <a:t>Tungsten</a:t>
            </a:r>
            <a:r>
              <a:rPr lang="fr-FR" dirty="0" smtClean="0">
                <a:solidFill>
                  <a:prstClr val="black"/>
                </a:solidFill>
              </a:rPr>
              <a:t> a présenté la facture </a:t>
            </a:r>
            <a:r>
              <a:rPr lang="en-GB" dirty="0"/>
              <a:t>à </a:t>
            </a:r>
            <a:r>
              <a:rPr lang="en-GB" dirty="0" smtClean="0"/>
              <a:t>Caterpillar</a:t>
            </a:r>
            <a:r>
              <a:rPr lang="fr-FR" dirty="0" smtClean="0">
                <a:solidFill>
                  <a:prstClr val="black"/>
                </a:solidFill>
              </a:rPr>
              <a:t> son statut passera </a:t>
            </a:r>
            <a:r>
              <a:rPr lang="en-GB" dirty="0" smtClean="0"/>
              <a:t>à ‘</a:t>
            </a:r>
            <a:r>
              <a:rPr lang="en-GB" dirty="0" err="1" smtClean="0"/>
              <a:t>Transmise</a:t>
            </a:r>
            <a:r>
              <a:rPr lang="en-GB" dirty="0" smtClean="0"/>
              <a:t>’</a:t>
            </a:r>
            <a:endParaRPr lang="fr-FR" dirty="0" smtClean="0">
              <a:solidFill>
                <a:prstClr val="black"/>
              </a:solidFill>
            </a:endParaRP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179" y="842373"/>
            <a:ext cx="6700230" cy="523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7" idx="3"/>
          </p:cNvCxnSpPr>
          <p:nvPr/>
        </p:nvCxnSpPr>
        <p:spPr>
          <a:xfrm>
            <a:off x="4112628" y="1796920"/>
            <a:ext cx="1383500" cy="2568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9795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Statut de la facture - Échec</a:t>
            </a:r>
            <a:endParaRPr lang="fr-FR" sz="2400" dirty="0"/>
          </a:p>
        </p:txBody>
      </p:sp>
      <p:sp>
        <p:nvSpPr>
          <p:cNvPr id="7" name="TextBox 6"/>
          <p:cNvSpPr txBox="1"/>
          <p:nvPr/>
        </p:nvSpPr>
        <p:spPr>
          <a:xfrm>
            <a:off x="1141324" y="662370"/>
            <a:ext cx="2193091"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err="1" smtClean="0"/>
              <a:t>Tungsten</a:t>
            </a:r>
            <a:r>
              <a:rPr lang="fr-FR" dirty="0" smtClean="0"/>
              <a:t> a </a:t>
            </a:r>
            <a:r>
              <a:rPr lang="fr-FR" dirty="0"/>
              <a:t>tenté de traiter </a:t>
            </a:r>
            <a:r>
              <a:rPr lang="fr-FR" dirty="0" smtClean="0"/>
              <a:t>la facture </a:t>
            </a:r>
            <a:r>
              <a:rPr lang="fr-FR" dirty="0"/>
              <a:t>mais elle n’a pas rempli </a:t>
            </a:r>
            <a:r>
              <a:rPr lang="fr-FR" dirty="0" smtClean="0"/>
              <a:t>leurs </a:t>
            </a:r>
            <a:r>
              <a:rPr lang="fr-FR" dirty="0"/>
              <a:t>critères de validation.</a:t>
            </a:r>
            <a:endParaRPr lang="fr-FR" dirty="0">
              <a:solidFill>
                <a:prstClr val="black"/>
              </a:solidFill>
            </a:endParaRPr>
          </a:p>
        </p:txBody>
      </p:sp>
      <p:sp>
        <p:nvSpPr>
          <p:cNvPr id="5" name="TextBox 4"/>
          <p:cNvSpPr txBox="1"/>
          <p:nvPr/>
        </p:nvSpPr>
        <p:spPr>
          <a:xfrm>
            <a:off x="1141324" y="2432712"/>
            <a:ext cx="2193091" cy="313932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Vous pouvez modifier et renvoyer (ou supprimer) les factures qui n’ont pas été reçues par </a:t>
            </a:r>
            <a:r>
              <a:rPr lang="fr-FR" dirty="0" err="1" smtClean="0">
                <a:solidFill>
                  <a:prstClr val="black"/>
                </a:solidFill>
              </a:rPr>
              <a:t>Tungsten</a:t>
            </a:r>
            <a:r>
              <a:rPr lang="fr-FR" dirty="0" smtClean="0">
                <a:solidFill>
                  <a:prstClr val="black"/>
                </a:solidFill>
              </a:rPr>
              <a:t> avec succès </a:t>
            </a:r>
            <a:r>
              <a:rPr lang="en-GB" dirty="0" smtClean="0"/>
              <a:t>à tout moment. </a:t>
            </a:r>
            <a:r>
              <a:rPr lang="fr-FR" dirty="0" smtClean="0"/>
              <a:t>Vous recevrez alors une </a:t>
            </a:r>
            <a:r>
              <a:rPr lang="fr-FR" dirty="0" smtClean="0">
                <a:solidFill>
                  <a:prstClr val="black"/>
                </a:solidFill>
              </a:rPr>
              <a:t>notification d’une facture non reçue par </a:t>
            </a:r>
            <a:r>
              <a:rPr lang="fr-FR" dirty="0" err="1" smtClean="0">
                <a:solidFill>
                  <a:prstClr val="black"/>
                </a:solidFill>
              </a:rPr>
              <a:t>Tungsten</a:t>
            </a:r>
            <a:r>
              <a:rPr lang="fr-FR" dirty="0" smtClean="0">
                <a:solidFill>
                  <a:prstClr val="black"/>
                </a:solidFill>
              </a:rPr>
              <a:t>.</a:t>
            </a:r>
            <a:endParaRPr lang="fr-FR" dirty="0">
              <a:solidFill>
                <a:prstClr val="black"/>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478" y="1274575"/>
            <a:ext cx="6520672" cy="469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stCxn id="5" idx="3"/>
          </p:cNvCxnSpPr>
          <p:nvPr/>
        </p:nvCxnSpPr>
        <p:spPr>
          <a:xfrm>
            <a:off x="3334415" y="4002373"/>
            <a:ext cx="3718138" cy="1308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841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Statut de la facture - Rejetée</a:t>
            </a:r>
            <a:endParaRPr lang="fr-FR" sz="2400" dirty="0"/>
          </a:p>
        </p:txBody>
      </p:sp>
      <p:sp>
        <p:nvSpPr>
          <p:cNvPr id="5" name="TextBox 4"/>
          <p:cNvSpPr txBox="1"/>
          <p:nvPr/>
        </p:nvSpPr>
        <p:spPr>
          <a:xfrm>
            <a:off x="1828802" y="1170761"/>
            <a:ext cx="2394705" cy="23083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Si Caterpillar trouve des erreurs dans une facture transmise par </a:t>
            </a:r>
            <a:r>
              <a:rPr lang="fr-FR" dirty="0" err="1" smtClean="0">
                <a:solidFill>
                  <a:prstClr val="black"/>
                </a:solidFill>
              </a:rPr>
              <a:t>Tungsten</a:t>
            </a:r>
            <a:r>
              <a:rPr lang="fr-FR" dirty="0" smtClean="0">
                <a:solidFill>
                  <a:prstClr val="black"/>
                </a:solidFill>
              </a:rPr>
              <a:t>, elle sera rejetée.</a:t>
            </a:r>
          </a:p>
          <a:p>
            <a:r>
              <a:rPr lang="fr-FR" dirty="0" smtClean="0">
                <a:solidFill>
                  <a:prstClr val="black"/>
                </a:solidFill>
              </a:rPr>
              <a:t>La raison du rejet sera affichée en dessous du statut de la facture.</a:t>
            </a:r>
          </a:p>
        </p:txBody>
      </p:sp>
      <p:sp>
        <p:nvSpPr>
          <p:cNvPr id="6" name="TextBox 5"/>
          <p:cNvSpPr txBox="1"/>
          <p:nvPr/>
        </p:nvSpPr>
        <p:spPr>
          <a:xfrm>
            <a:off x="2030416" y="3923839"/>
            <a:ext cx="2193091" cy="23083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Il faudra alors renvoyer une facture corrigée avec un numéro de facture différent. (ex. ajouter un ‘A’ </a:t>
            </a:r>
            <a:r>
              <a:rPr lang="en-GB" dirty="0"/>
              <a:t>à </a:t>
            </a:r>
            <a:r>
              <a:rPr lang="en-GB" dirty="0" smtClean="0"/>
              <a:t>la fin - </a:t>
            </a:r>
            <a:r>
              <a:rPr lang="fr-FR" dirty="0" smtClean="0">
                <a:solidFill>
                  <a:prstClr val="black"/>
                </a:solidFill>
              </a:rPr>
              <a:t>ABC123a au lieu de ABC123)</a:t>
            </a:r>
            <a:endParaRPr lang="fr-FR" dirty="0">
              <a:solidFill>
                <a:prstClr val="black"/>
              </a:solidFill>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038" y="1336979"/>
            <a:ext cx="5022522" cy="4284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5" idx="3"/>
          </p:cNvCxnSpPr>
          <p:nvPr/>
        </p:nvCxnSpPr>
        <p:spPr>
          <a:xfrm>
            <a:off x="4223507" y="2324923"/>
            <a:ext cx="1622816" cy="1867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19901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Informations supplémentaires – fichiers de référence</a:t>
            </a:r>
            <a:endParaRPr lang="fr-FR" sz="2400" dirty="0"/>
          </a:p>
        </p:txBody>
      </p:sp>
      <p:sp>
        <p:nvSpPr>
          <p:cNvPr id="5" name="TextBox 4"/>
          <p:cNvSpPr txBox="1"/>
          <p:nvPr/>
        </p:nvSpPr>
        <p:spPr>
          <a:xfrm>
            <a:off x="3474723" y="1412776"/>
            <a:ext cx="2366100"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Le fichier ci-joint contient une liste des ‘Unités de mesure’ et des codes pour les ‘Frais supplémentaires’</a:t>
            </a:r>
          </a:p>
        </p:txBody>
      </p:sp>
      <p:graphicFrame>
        <p:nvGraphicFramePr>
          <p:cNvPr id="7" name="Object 6"/>
          <p:cNvGraphicFramePr>
            <a:graphicFrameLocks noChangeAspect="1"/>
          </p:cNvGraphicFramePr>
          <p:nvPr>
            <p:extLst>
              <p:ext uri="{D42A27DB-BD31-4B8C-83A1-F6EECF244321}">
                <p14:modId xmlns:p14="http://schemas.microsoft.com/office/powerpoint/2010/main" val="195557450"/>
              </p:ext>
            </p:extLst>
          </p:nvPr>
        </p:nvGraphicFramePr>
        <p:xfrm>
          <a:off x="6312024" y="2060851"/>
          <a:ext cx="914400" cy="771525"/>
        </p:xfrm>
        <a:graphic>
          <a:graphicData uri="http://schemas.openxmlformats.org/presentationml/2006/ole">
            <mc:AlternateContent xmlns:mc="http://schemas.openxmlformats.org/markup-compatibility/2006">
              <mc:Choice xmlns:v="urn:schemas-microsoft-com:vml" Requires="v">
                <p:oleObj spid="_x0000_s1141" name="Worksheet" showAsIcon="1" r:id="rId3" imgW="914400" imgH="771480" progId="Excel.Sheet.12">
                  <p:embed/>
                </p:oleObj>
              </mc:Choice>
              <mc:Fallback>
                <p:oleObj name="Worksheet" showAsIcon="1" r:id="rId3" imgW="914400" imgH="771480" progId="Excel.Sheet.12">
                  <p:embed/>
                  <p:pic>
                    <p:nvPicPr>
                      <p:cNvPr id="0" name=""/>
                      <p:cNvPicPr/>
                      <p:nvPr/>
                    </p:nvPicPr>
                    <p:blipFill>
                      <a:blip r:embed="rId4"/>
                      <a:stretch>
                        <a:fillRect/>
                      </a:stretch>
                    </p:blipFill>
                    <p:spPr>
                      <a:xfrm>
                        <a:off x="6312024" y="2060851"/>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02863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Saisir votre numéro de facture</a:t>
            </a:r>
            <a:endParaRPr lang="fr-FR" sz="2400" dirty="0">
              <a:solidFill>
                <a:srgbClr val="00B0F0"/>
              </a:solidFill>
            </a:endParaRPr>
          </a:p>
        </p:txBody>
      </p:sp>
      <p:sp>
        <p:nvSpPr>
          <p:cNvPr id="6" name="TextBox 5"/>
          <p:cNvSpPr txBox="1"/>
          <p:nvPr/>
        </p:nvSpPr>
        <p:spPr>
          <a:xfrm>
            <a:off x="2016607" y="921496"/>
            <a:ext cx="4891116"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Introduire le numéro de votre facture dans le champ ‘Numéro de facture’ et cliquez sur ‘Créer’ pour générer la facture</a:t>
            </a:r>
            <a:endParaRPr lang="fr-FR" dirty="0">
              <a:solidFill>
                <a:prstClr val="black"/>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607" y="2238503"/>
            <a:ext cx="5602491" cy="370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8110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Contacter </a:t>
            </a:r>
            <a:r>
              <a:rPr lang="fr-FR" sz="2400" dirty="0" err="1" smtClean="0">
                <a:solidFill>
                  <a:srgbClr val="00B0F0"/>
                </a:solidFill>
              </a:rPr>
              <a:t>Tungsten</a:t>
            </a:r>
            <a:r>
              <a:rPr lang="fr-FR" sz="2400" dirty="0" smtClean="0">
                <a:solidFill>
                  <a:srgbClr val="00B0F0"/>
                </a:solidFill>
              </a:rPr>
              <a:t> </a:t>
            </a:r>
            <a:endParaRPr lang="fr-FR" sz="2400" dirty="0"/>
          </a:p>
        </p:txBody>
      </p:sp>
      <p:sp>
        <p:nvSpPr>
          <p:cNvPr id="8" name="TextBox 7"/>
          <p:cNvSpPr txBox="1"/>
          <p:nvPr/>
        </p:nvSpPr>
        <p:spPr>
          <a:xfrm>
            <a:off x="4655841" y="1196752"/>
            <a:ext cx="2193091"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Si vous avez des problèmes avec le portail </a:t>
            </a:r>
            <a:r>
              <a:rPr lang="fr-FR" dirty="0" err="1" smtClean="0">
                <a:solidFill>
                  <a:prstClr val="black"/>
                </a:solidFill>
              </a:rPr>
              <a:t>Tungsten</a:t>
            </a:r>
            <a:r>
              <a:rPr lang="fr-FR" dirty="0" smtClean="0">
                <a:solidFill>
                  <a:prstClr val="black"/>
                </a:solidFill>
              </a:rPr>
              <a:t>, cliquez sur ce lien pour créer un dossier d’assistance</a:t>
            </a:r>
            <a:endParaRPr lang="fr-FR" dirty="0">
              <a:solidFill>
                <a:prstClr val="black"/>
              </a:solidFill>
            </a:endParaRP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712" y="3252635"/>
            <a:ext cx="7621404" cy="2391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stCxn id="8" idx="2"/>
          </p:cNvCxnSpPr>
          <p:nvPr/>
        </p:nvCxnSpPr>
        <p:spPr>
          <a:xfrm>
            <a:off x="5752387" y="2951078"/>
            <a:ext cx="1096545" cy="20195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435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Contacter Caterpillar</a:t>
            </a:r>
            <a:endParaRPr lang="fr-FR" sz="2400" dirty="0"/>
          </a:p>
        </p:txBody>
      </p:sp>
      <p:sp>
        <p:nvSpPr>
          <p:cNvPr id="3" name="TextBox 2"/>
          <p:cNvSpPr txBox="1"/>
          <p:nvPr/>
        </p:nvSpPr>
        <p:spPr>
          <a:xfrm>
            <a:off x="3291841" y="1482543"/>
            <a:ext cx="2711395" cy="17543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Si vous avez des questions sur la raison d’un rejet ou sur les procédures à suivre, veuillez envoyer un e-mail </a:t>
            </a:r>
            <a:r>
              <a:rPr lang="fr-FR" dirty="0" smtClean="0"/>
              <a:t>à l’équipe d’e-facturation de Caterpillar</a:t>
            </a:r>
            <a:endParaRPr lang="fr-FR" dirty="0" smtClean="0">
              <a:solidFill>
                <a:prstClr val="black"/>
              </a:solidFill>
            </a:endParaRPr>
          </a:p>
        </p:txBody>
      </p:sp>
      <p:sp>
        <p:nvSpPr>
          <p:cNvPr id="2" name="Rectangle 1"/>
          <p:cNvSpPr/>
          <p:nvPr/>
        </p:nvSpPr>
        <p:spPr>
          <a:xfrm>
            <a:off x="6240018" y="1485549"/>
            <a:ext cx="2634668" cy="923330"/>
          </a:xfrm>
          <a:prstGeom prst="rect">
            <a:avLst/>
          </a:prstGeom>
        </p:spPr>
        <p:txBody>
          <a:bodyPr wrap="square">
            <a:spAutoFit/>
          </a:bodyPr>
          <a:lstStyle/>
          <a:p>
            <a:r>
              <a:rPr lang="fr-FR" b="1" dirty="0" smtClean="0">
                <a:solidFill>
                  <a:prstClr val="black"/>
                </a:solidFill>
              </a:rPr>
              <a:t>Caterpillar EAME </a:t>
            </a:r>
          </a:p>
          <a:p>
            <a:r>
              <a:rPr lang="fr-FR" b="1" dirty="0" smtClean="0">
                <a:solidFill>
                  <a:prstClr val="black"/>
                </a:solidFill>
              </a:rPr>
              <a:t>e-</a:t>
            </a:r>
            <a:r>
              <a:rPr lang="fr-FR" b="1" dirty="0" err="1" smtClean="0">
                <a:solidFill>
                  <a:prstClr val="black"/>
                </a:solidFill>
              </a:rPr>
              <a:t>Invoicing</a:t>
            </a:r>
            <a:r>
              <a:rPr lang="fr-FR" b="1" dirty="0" smtClean="0">
                <a:solidFill>
                  <a:prstClr val="black"/>
                </a:solidFill>
              </a:rPr>
              <a:t> Support</a:t>
            </a:r>
          </a:p>
          <a:p>
            <a:r>
              <a:rPr lang="fr-FR" u="sng" dirty="0" smtClean="0">
                <a:solidFill>
                  <a:prstClr val="black"/>
                </a:solidFill>
                <a:hlinkClick r:id="rId2"/>
              </a:rPr>
              <a:t>e-invoicing@cat.com</a:t>
            </a:r>
            <a:endParaRPr lang="fr-FR" dirty="0">
              <a:solidFill>
                <a:prstClr val="black"/>
              </a:solidFill>
            </a:endParaRPr>
          </a:p>
        </p:txBody>
      </p:sp>
    </p:spTree>
    <p:extLst>
      <p:ext uri="{BB962C8B-B14F-4D97-AF65-F5344CB8AC3E}">
        <p14:creationId xmlns:p14="http://schemas.microsoft.com/office/powerpoint/2010/main" val="2482361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Vérifier vos informations</a:t>
            </a:r>
            <a:endParaRPr lang="fr-FR" sz="2400" dirty="0">
              <a:solidFill>
                <a:srgbClr val="00B0F0"/>
              </a:solidFill>
            </a:endParaRPr>
          </a:p>
        </p:txBody>
      </p:sp>
      <p:sp>
        <p:nvSpPr>
          <p:cNvPr id="8" name="TextBox 7"/>
          <p:cNvSpPr txBox="1"/>
          <p:nvPr/>
        </p:nvSpPr>
        <p:spPr>
          <a:xfrm>
            <a:off x="2016605" y="921497"/>
            <a:ext cx="3503331"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Assurez-vous que le nom de votre société, adresse et numéro de TVA sont corrects</a:t>
            </a:r>
            <a:endParaRPr lang="fr-FR" dirty="0">
              <a:solidFill>
                <a:prstClr val="black"/>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897" y="2594631"/>
            <a:ext cx="7420077" cy="3087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721211" y="1844825"/>
            <a:ext cx="1294671" cy="18419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28880" y="1844825"/>
            <a:ext cx="2137889" cy="2736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641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a:solidFill>
                  <a:srgbClr val="00B0F0"/>
                </a:solidFill>
              </a:rPr>
              <a:t>C</a:t>
            </a:r>
            <a:r>
              <a:rPr lang="fr-FR" sz="2400" dirty="0" smtClean="0">
                <a:solidFill>
                  <a:srgbClr val="00B0F0"/>
                </a:solidFill>
              </a:rPr>
              <a:t>hanger l’adresse d’expédition</a:t>
            </a:r>
            <a:endParaRPr lang="fr-FR" sz="2400" dirty="0">
              <a:solidFill>
                <a:srgbClr val="00B0F0"/>
              </a:solidFill>
            </a:endParaRPr>
          </a:p>
        </p:txBody>
      </p:sp>
      <p:sp>
        <p:nvSpPr>
          <p:cNvPr id="8" name="TextBox 7"/>
          <p:cNvSpPr txBox="1"/>
          <p:nvPr/>
        </p:nvSpPr>
        <p:spPr>
          <a:xfrm>
            <a:off x="437325" y="1383159"/>
            <a:ext cx="4405743"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Cochez l’icône suivant si l’adresse d’expédition est différente de l’adresse de facturation</a:t>
            </a:r>
            <a:endParaRPr lang="fr-FR" dirty="0">
              <a:solidFill>
                <a:prstClr val="black"/>
              </a:solidFill>
            </a:endParaRPr>
          </a:p>
        </p:txBody>
      </p:sp>
      <p:sp>
        <p:nvSpPr>
          <p:cNvPr id="9" name="TextBox 8"/>
          <p:cNvSpPr txBox="1"/>
          <p:nvPr/>
        </p:nvSpPr>
        <p:spPr>
          <a:xfrm>
            <a:off x="2380593" y="3549647"/>
            <a:ext cx="2466211"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Vous verrez ensuite apparaitre une nouvelle section pour pouvoir faire les changements nécessaires</a:t>
            </a:r>
            <a:endParaRPr lang="fr-FR"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443" y="1145231"/>
            <a:ext cx="4243388" cy="444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a:stCxn id="8" idx="3"/>
          </p:cNvCxnSpPr>
          <p:nvPr/>
        </p:nvCxnSpPr>
        <p:spPr>
          <a:xfrm>
            <a:off x="4843068" y="1844824"/>
            <a:ext cx="2293016" cy="461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697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smtClean="0">
                <a:solidFill>
                  <a:srgbClr val="00B0F0"/>
                </a:solidFill>
              </a:rPr>
              <a:t>Enregistrer les adresses d’expédition pour les futures factures</a:t>
            </a:r>
            <a:endParaRPr lang="fr-FR" sz="2400" dirty="0"/>
          </a:p>
        </p:txBody>
      </p:sp>
      <p:sp>
        <p:nvSpPr>
          <p:cNvPr id="5" name="TextBox 4"/>
          <p:cNvSpPr txBox="1"/>
          <p:nvPr/>
        </p:nvSpPr>
        <p:spPr>
          <a:xfrm>
            <a:off x="2351585" y="1632427"/>
            <a:ext cx="2351203"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Cliquez sur l’icône du coté droit du champ ‘Raison sociale’</a:t>
            </a:r>
            <a:endParaRPr lang="fr-FR" dirty="0">
              <a:solidFill>
                <a:prstClr val="black"/>
              </a:solidFill>
            </a:endParaRPr>
          </a:p>
        </p:txBody>
      </p:sp>
      <p:sp>
        <p:nvSpPr>
          <p:cNvPr id="7" name="TextBox 6"/>
          <p:cNvSpPr txBox="1"/>
          <p:nvPr/>
        </p:nvSpPr>
        <p:spPr>
          <a:xfrm>
            <a:off x="2242270" y="4663578"/>
            <a:ext cx="2388511"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Une fenêtre pour les adresses d’expédition apparaitra; </a:t>
            </a:r>
            <a:r>
              <a:rPr lang="fr-FR" dirty="0">
                <a:solidFill>
                  <a:prstClr val="black"/>
                </a:solidFill>
              </a:rPr>
              <a:t>c</a:t>
            </a:r>
            <a:r>
              <a:rPr lang="fr-FR" dirty="0" smtClean="0">
                <a:solidFill>
                  <a:prstClr val="black"/>
                </a:solidFill>
              </a:rPr>
              <a:t>liquez sur ‘Ajouter’</a:t>
            </a:r>
            <a:endParaRPr lang="fr-FR" dirty="0">
              <a:solidFill>
                <a:prstClr val="black"/>
              </a:solidFill>
            </a:endParaRPr>
          </a:p>
        </p:txBody>
      </p:sp>
      <p:cxnSp>
        <p:nvCxnSpPr>
          <p:cNvPr id="11" name="Straight Arrow Connector 10"/>
          <p:cNvCxnSpPr>
            <a:stCxn id="7" idx="3"/>
          </p:cNvCxnSpPr>
          <p:nvPr/>
        </p:nvCxnSpPr>
        <p:spPr>
          <a:xfrm>
            <a:off x="4630781" y="5263743"/>
            <a:ext cx="758342" cy="600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406" y="1385631"/>
            <a:ext cx="4387495" cy="2535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5" idx="3"/>
          </p:cNvCxnSpPr>
          <p:nvPr/>
        </p:nvCxnSpPr>
        <p:spPr>
          <a:xfrm>
            <a:off x="4702788" y="2094092"/>
            <a:ext cx="2194123" cy="1193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123" y="4325111"/>
            <a:ext cx="3572010" cy="187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678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490066"/>
          </a:xfrm>
        </p:spPr>
        <p:txBody>
          <a:bodyPr>
            <a:normAutofit/>
          </a:bodyPr>
          <a:lstStyle/>
          <a:p>
            <a:r>
              <a:rPr lang="fr-FR" sz="2400" dirty="0">
                <a:solidFill>
                  <a:srgbClr val="00B0F0"/>
                </a:solidFill>
              </a:rPr>
              <a:t>Enregistrer les adresses </a:t>
            </a:r>
            <a:r>
              <a:rPr lang="fr-FR" sz="2400" dirty="0" smtClean="0">
                <a:solidFill>
                  <a:srgbClr val="00B0F0"/>
                </a:solidFill>
              </a:rPr>
              <a:t>d’expédition </a:t>
            </a:r>
            <a:r>
              <a:rPr lang="fr-FR" sz="2400" dirty="0">
                <a:solidFill>
                  <a:srgbClr val="00B0F0"/>
                </a:solidFill>
              </a:rPr>
              <a:t>pour les futures factures</a:t>
            </a:r>
            <a:endParaRPr lang="en-GB" sz="2400" dirty="0"/>
          </a:p>
        </p:txBody>
      </p:sp>
      <p:sp>
        <p:nvSpPr>
          <p:cNvPr id="9" name="TextBox 8"/>
          <p:cNvSpPr txBox="1"/>
          <p:nvPr/>
        </p:nvSpPr>
        <p:spPr>
          <a:xfrm>
            <a:off x="5735960" y="1148785"/>
            <a:ext cx="396044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a:solidFill>
                  <a:prstClr val="black"/>
                </a:solidFill>
              </a:rPr>
              <a:t>S</a:t>
            </a:r>
            <a:r>
              <a:rPr lang="fr-FR" dirty="0" smtClean="0">
                <a:solidFill>
                  <a:prstClr val="black"/>
                </a:solidFill>
              </a:rPr>
              <a:t>aisissez les informations demandées et cliquez sur ‘Enregistrer’. L’adresse est alors enregistrée pour les futures factures.</a:t>
            </a:r>
            <a:endParaRPr lang="fr-FR" dirty="0">
              <a:solidFill>
                <a:prstClr val="black"/>
              </a:solidFill>
            </a:endParaRPr>
          </a:p>
        </p:txBody>
      </p:sp>
      <p:sp>
        <p:nvSpPr>
          <p:cNvPr id="11" name="TextBox 10"/>
          <p:cNvSpPr txBox="1"/>
          <p:nvPr/>
        </p:nvSpPr>
        <p:spPr>
          <a:xfrm>
            <a:off x="7036904" y="2460491"/>
            <a:ext cx="2941768"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B050"/>
            </a:solidFill>
          </a:ln>
        </p:spPr>
        <p:txBody>
          <a:bodyPr wrap="square" rtlCol="0">
            <a:spAutoFit/>
          </a:bodyPr>
          <a:lstStyle/>
          <a:p>
            <a:r>
              <a:rPr lang="fr-FR" dirty="0" smtClean="0">
                <a:solidFill>
                  <a:prstClr val="black"/>
                </a:solidFill>
              </a:rPr>
              <a:t>Cliquez sur l’icône bleue sous ‘Sélectionner’ pour utiliser une adresse déjà enregistrée.</a:t>
            </a:r>
            <a:endParaRPr lang="fr-FR"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41" y="1148785"/>
            <a:ext cx="3561950" cy="4558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a:stCxn id="9" idx="1"/>
          </p:cNvCxnSpPr>
          <p:nvPr/>
        </p:nvCxnSpPr>
        <p:spPr>
          <a:xfrm flipH="1">
            <a:off x="1887166" y="1748950"/>
            <a:ext cx="3848794" cy="35623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960" y="4158574"/>
            <a:ext cx="3395663" cy="1766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a:stCxn id="11" idx="1"/>
          </p:cNvCxnSpPr>
          <p:nvPr/>
        </p:nvCxnSpPr>
        <p:spPr>
          <a:xfrm flipH="1">
            <a:off x="6089515" y="2922156"/>
            <a:ext cx="947389" cy="1883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751923"/>
      </p:ext>
    </p:extLst>
  </p:cSld>
  <p:clrMapOvr>
    <a:masterClrMapping/>
  </p:clrMapOvr>
  <p:timing>
    <p:tnLst>
      <p:par>
        <p:cTn id="1" dur="indefinite" restart="never" nodeType="tmRoot"/>
      </p:par>
    </p:tnLst>
  </p:timing>
</p:sld>
</file>

<file path=ppt/theme/theme1.xml><?xml version="1.0" encoding="utf-8"?>
<a:theme xmlns:a="http://schemas.openxmlformats.org/drawingml/2006/main" name="E_Invoice Si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 French</Template>
  <TotalTime>2699</TotalTime>
  <Words>1884</Words>
  <Application>Microsoft Office PowerPoint</Application>
  <PresentationFormat>Widescreen</PresentationFormat>
  <Paragraphs>145</Paragraphs>
  <Slides>51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57" baseType="lpstr">
      <vt:lpstr>Arial</vt:lpstr>
      <vt:lpstr>Calibri</vt:lpstr>
      <vt:lpstr>Kokila</vt:lpstr>
      <vt:lpstr>E_Invoice Simple</vt:lpstr>
      <vt:lpstr>Adobe Acrobat Document</vt:lpstr>
      <vt:lpstr>Worksheet</vt:lpstr>
      <vt:lpstr>PowerPoint Presentation</vt:lpstr>
      <vt:lpstr>Soumettre une facture via le portail Tungsten</vt:lpstr>
      <vt:lpstr>Choisir l’entité Caterpillar à facturer</vt:lpstr>
      <vt:lpstr>Choisir l’entité Caterpillar à facturer</vt:lpstr>
      <vt:lpstr>Saisir votre numéro de facture</vt:lpstr>
      <vt:lpstr>Vérifier vos informations</vt:lpstr>
      <vt:lpstr>Changer l’adresse d’expédition</vt:lpstr>
      <vt:lpstr>Enregistrer les adresses d’expédition pour les futures factures</vt:lpstr>
      <vt:lpstr>Enregistrer les adresses d’expédition pour les futures factures</vt:lpstr>
      <vt:lpstr>Changer l’adresse de destination pour la facture (obligatoire)</vt:lpstr>
      <vt:lpstr>Changer l’adresse de destination pour la facture (obligatoire)</vt:lpstr>
      <vt:lpstr>Enregistrer les adresses de destination pour les futures factures</vt:lpstr>
      <vt:lpstr>PowerPoint Presentation</vt:lpstr>
      <vt:lpstr>Entrer un bon de livraison pour toute la facture</vt:lpstr>
      <vt:lpstr>PowerPoint Presentation</vt:lpstr>
      <vt:lpstr>Saisir une date de paiement et une date de livraison</vt:lpstr>
      <vt:lpstr>PowerPoint Presentation</vt:lpstr>
      <vt:lpstr>Entrer chaque article – choisir le type d’article</vt:lpstr>
      <vt:lpstr>Entrer chaque article – code article et description</vt:lpstr>
      <vt:lpstr>Entrer chaque article – unité de mesure</vt:lpstr>
      <vt:lpstr>Entrer chaque article – unité de mesure</vt:lpstr>
      <vt:lpstr>Entrer chaque article – quantité et prix</vt:lpstr>
      <vt:lpstr>Entrer chaque article – taux de TVA</vt:lpstr>
      <vt:lpstr>Entrer chaque article – TVA à taux zéro</vt:lpstr>
      <vt:lpstr>Entrer chaque article – TVA à taux zéro</vt:lpstr>
      <vt:lpstr>Entrer chaque article – bon de commande et ligne de la commande</vt:lpstr>
      <vt:lpstr>Entrer chaque article – bon de commande et ligne de la commande</vt:lpstr>
      <vt:lpstr>Entrer chaque article – Numéro de bon de livraison</vt:lpstr>
      <vt:lpstr>Entrer chaque article – Enregistrer l’article</vt:lpstr>
      <vt:lpstr>Entrer chaque article – Modifier ou supprimer l’article</vt:lpstr>
      <vt:lpstr>Entrer chaque article – Ajouter une ligne</vt:lpstr>
      <vt:lpstr>Entrer chaque article – frais supplémentaires</vt:lpstr>
      <vt:lpstr>Entrer chaque article – frais supplémentaires: description</vt:lpstr>
      <vt:lpstr>Entrer chaque article – frais supplémentaires: unité de mesure</vt:lpstr>
      <vt:lpstr>Entrer chaque article – frais supplémentaires: quantité et prix</vt:lpstr>
      <vt:lpstr>Entrer chaque article – frais supplémentaires: taux de TVA</vt:lpstr>
      <vt:lpstr>Entrer chaque article – frais supplémentaires: bon de commande et ligne de la commande</vt:lpstr>
      <vt:lpstr>Entrer chaque article – frais supplémentaires: enregistrer l’article</vt:lpstr>
      <vt:lpstr>Informations supplémentaires – Taux de change TVA</vt:lpstr>
      <vt:lpstr>Informations supplémentaires – pièces jointes</vt:lpstr>
      <vt:lpstr>Envoyer la facture</vt:lpstr>
      <vt:lpstr>Informations supplémentaires – Enregistrer la facture comme modèle</vt:lpstr>
      <vt:lpstr>Informations supplémentaires – Utiliser un modèle enregistré</vt:lpstr>
      <vt:lpstr>Informations supplémentaires – Utiliser un modèle enregistré</vt:lpstr>
      <vt:lpstr>Informations supplémentaires – Informations sur la société</vt:lpstr>
      <vt:lpstr>Statut de la facture - Transmise</vt:lpstr>
      <vt:lpstr>Statut de la facture - Échec</vt:lpstr>
      <vt:lpstr>Statut de la facture - Rejetée</vt:lpstr>
      <vt:lpstr>Informations supplémentaires – fichiers de référence</vt:lpstr>
      <vt:lpstr>Contacter Tungsten </vt:lpstr>
      <vt:lpstr>Contacter Caterpillar</vt:lpstr>
    </vt:vector>
  </TitlesOfParts>
  <Company>Caterpillar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R Martin</dc:creator>
  <cp:lastModifiedBy>Daniel R Martin</cp:lastModifiedBy>
  <cp:revision>152</cp:revision>
  <dcterms:created xsi:type="dcterms:W3CDTF">2015-04-13T07:53:50Z</dcterms:created>
  <dcterms:modified xsi:type="dcterms:W3CDTF">2015-04-29T10:55:57Z</dcterms:modified>
</cp:coreProperties>
</file>